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18288000" cy="10287000"/>
  <p:notesSz cx="6858000" cy="9144000"/>
  <p:embeddedFontLst>
    <p:embeddedFont>
      <p:font typeface="Aileron Bold" panose="00000800000000000000"/>
      <p:bold r:id="rId19"/>
    </p:embeddedFont>
    <p:embeddedFont>
      <p:font typeface="Poppins" panose="00000500000000000000"/>
      <p:regular r:id="rId20"/>
    </p:embeddedFont>
    <p:embeddedFont>
      <p:font typeface="Calibri" panose="020F050202020403020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4" Type="http://schemas.openxmlformats.org/officeDocument/2006/relationships/font" Target="fonts/font6.fntdata"/><Relationship Id="rId23" Type="http://schemas.openxmlformats.org/officeDocument/2006/relationships/font" Target="fonts/font5.fntdata"/><Relationship Id="rId22" Type="http://schemas.openxmlformats.org/officeDocument/2006/relationships/font" Target="fonts/font4.fntdata"/><Relationship Id="rId21" Type="http://schemas.openxmlformats.org/officeDocument/2006/relationships/font" Target="fonts/font3.fntdata"/><Relationship Id="rId20" Type="http://schemas.openxmlformats.org/officeDocument/2006/relationships/font" Target="fonts/font2.fntdata"/><Relationship Id="rId2" Type="http://schemas.openxmlformats.org/officeDocument/2006/relationships/theme" Target="theme/theme1.xml"/><Relationship Id="rId19" Type="http://schemas.openxmlformats.org/officeDocument/2006/relationships/font" Target="fonts/font1.fntdata"/><Relationship Id="rId18" Type="http://schemas.openxmlformats.org/officeDocument/2006/relationships/tableStyles" Target="tableStyles.xml"/><Relationship Id="rId17" Type="http://schemas.openxmlformats.org/officeDocument/2006/relationships/viewProps" Target="viewProps.xml"/><Relationship Id="rId16" Type="http://schemas.openxmlformats.org/officeDocument/2006/relationships/presProps" Target="presProps.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1.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2.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3EFFF"/>
        </a:solidFill>
        <a:effectLst/>
      </p:bgPr>
    </p:bg>
    <p:spTree>
      <p:nvGrpSpPr>
        <p:cNvPr id="1" name=""/>
        <p:cNvGrpSpPr/>
        <p:nvPr/>
      </p:nvGrpSpPr>
      <p:grpSpPr>
        <a:xfrm>
          <a:off x="0" y="0"/>
          <a:ext cx="0" cy="0"/>
          <a:chOff x="0" y="0"/>
          <a:chExt cx="0" cy="0"/>
        </a:xfrm>
      </p:grpSpPr>
      <p:sp>
        <p:nvSpPr>
          <p:cNvPr id="7" name="Freeform 7"/>
          <p:cNvSpPr/>
          <p:nvPr/>
        </p:nvSpPr>
        <p:spPr>
          <a:xfrm>
            <a:off x="838490" y="266559"/>
            <a:ext cx="9485899" cy="6331837"/>
          </a:xfrm>
          <a:custGeom>
            <a:avLst/>
            <a:gdLst/>
            <a:ahLst/>
            <a:cxnLst/>
            <a:rect l="l" t="t" r="r" b="b"/>
            <a:pathLst>
              <a:path w="9485899" h="6331837">
                <a:moveTo>
                  <a:pt x="0" y="0"/>
                </a:moveTo>
                <a:lnTo>
                  <a:pt x="9485898" y="0"/>
                </a:lnTo>
                <a:lnTo>
                  <a:pt x="9485898" y="6331838"/>
                </a:lnTo>
                <a:lnTo>
                  <a:pt x="0" y="6331838"/>
                </a:lnTo>
                <a:lnTo>
                  <a:pt x="0" y="0"/>
                </a:lnTo>
                <a:close/>
              </a:path>
            </a:pathLst>
          </a:custGeom>
          <a:blipFill>
            <a:blip r:embed="rId1"/>
            <a:stretch>
              <a:fillRect/>
            </a:stretch>
          </a:blipFill>
        </p:spPr>
      </p:sp>
      <p:sp>
        <p:nvSpPr>
          <p:cNvPr id="2" name="TextBox 2"/>
          <p:cNvSpPr txBox="1"/>
          <p:nvPr/>
        </p:nvSpPr>
        <p:spPr>
          <a:xfrm>
            <a:off x="10324465" y="2781300"/>
            <a:ext cx="8144510" cy="2232660"/>
          </a:xfrm>
          <a:prstGeom prst="rect">
            <a:avLst/>
          </a:prstGeom>
        </p:spPr>
        <p:txBody>
          <a:bodyPr lIns="0" tIns="0" rIns="0" bIns="0" rtlCol="0" anchor="t">
            <a:noAutofit/>
          </a:bodyPr>
          <a:lstStyle/>
          <a:p>
            <a:pPr marL="0" lvl="0" indent="0" algn="l">
              <a:lnSpc>
                <a:spcPts val="6125"/>
              </a:lnSpc>
            </a:pPr>
            <a:r>
              <a:rPr lang="en-US" sz="3600" b="1" spc="-425">
                <a:solidFill>
                  <a:srgbClr val="2A3B4C"/>
                </a:solidFill>
                <a:latin typeface="Aileron Bold" panose="00000800000000000000"/>
                <a:ea typeface="Aileron Bold" panose="00000800000000000000"/>
                <a:cs typeface="Aileron Bold" panose="00000800000000000000"/>
                <a:sym typeface="Aileron Bold" panose="00000800000000000000"/>
              </a:rPr>
              <a:t>TONGA BETWEEN GENERATIONS: POPULATION GROWTH &amp; CLIMATE IMPACT</a:t>
            </a:r>
            <a:endParaRPr lang="en-US" sz="3600" b="1" spc="-425">
              <a:solidFill>
                <a:srgbClr val="2A3B4C"/>
              </a:solidFill>
              <a:latin typeface="Aileron Bold" panose="00000800000000000000"/>
              <a:ea typeface="Aileron Bold" panose="00000800000000000000"/>
              <a:cs typeface="Aileron Bold" panose="00000800000000000000"/>
              <a:sym typeface="Aileron Bold" panose="00000800000000000000"/>
            </a:endParaRPr>
          </a:p>
        </p:txBody>
      </p:sp>
      <p:sp>
        <p:nvSpPr>
          <p:cNvPr id="3" name="TextBox 3"/>
          <p:cNvSpPr txBox="1"/>
          <p:nvPr/>
        </p:nvSpPr>
        <p:spPr>
          <a:xfrm>
            <a:off x="1028700" y="7266371"/>
            <a:ext cx="6636271" cy="439194"/>
          </a:xfrm>
          <a:prstGeom prst="rect">
            <a:avLst/>
          </a:prstGeom>
        </p:spPr>
        <p:txBody>
          <a:bodyPr lIns="0" tIns="0" rIns="0" bIns="0" rtlCol="0" anchor="t">
            <a:spAutoFit/>
          </a:bodyPr>
          <a:lstStyle/>
          <a:p>
            <a:pPr marL="0" lvl="0" indent="0" algn="l">
              <a:lnSpc>
                <a:spcPts val="1675"/>
              </a:lnSpc>
            </a:pPr>
            <a:r>
              <a:rPr lang="en-US" sz="1840" spc="-18">
                <a:solidFill>
                  <a:srgbClr val="1F191A"/>
                </a:solidFill>
                <a:latin typeface="Aileron Light" panose="00000400000000000000"/>
                <a:ea typeface="Aileron Light" panose="00000400000000000000"/>
                <a:cs typeface="Aileron Light" panose="00000400000000000000"/>
                <a:sym typeface="Aileron Light" panose="00000400000000000000"/>
              </a:rPr>
              <a:t>Population Growth and Climate Change in a Pacific Island Nation, 2000-2026</a:t>
            </a:r>
            <a:endParaRPr lang="en-US" sz="1840" spc="-18">
              <a:solidFill>
                <a:srgbClr val="1F191A"/>
              </a:solidFill>
              <a:latin typeface="Aileron Light" panose="00000400000000000000"/>
              <a:ea typeface="Aileron Light" panose="00000400000000000000"/>
              <a:cs typeface="Aileron Light" panose="00000400000000000000"/>
              <a:sym typeface="Aileron Light" panose="00000400000000000000"/>
            </a:endParaRPr>
          </a:p>
        </p:txBody>
      </p:sp>
      <p:sp>
        <p:nvSpPr>
          <p:cNvPr id="4" name="TextBox 4"/>
          <p:cNvSpPr txBox="1"/>
          <p:nvPr/>
        </p:nvSpPr>
        <p:spPr>
          <a:xfrm>
            <a:off x="1028700" y="9047364"/>
            <a:ext cx="1760322" cy="187356"/>
          </a:xfrm>
          <a:prstGeom prst="rect">
            <a:avLst/>
          </a:prstGeom>
        </p:spPr>
        <p:txBody>
          <a:bodyPr lIns="0" tIns="0" rIns="0" bIns="0" rtlCol="0" anchor="t">
            <a:spAutoFit/>
          </a:bodyPr>
          <a:lstStyle/>
          <a:p>
            <a:pPr marL="0" lvl="0" indent="0" algn="l">
              <a:lnSpc>
                <a:spcPts val="1390"/>
              </a:lnSpc>
            </a:pPr>
            <a:r>
              <a:rPr lang="en-US" sz="1430">
                <a:solidFill>
                  <a:srgbClr val="2E2E2E"/>
                </a:solidFill>
                <a:latin typeface="Poppins" panose="00000500000000000000"/>
                <a:ea typeface="Poppins" panose="00000500000000000000"/>
                <a:cs typeface="Poppins" panose="00000500000000000000"/>
                <a:sym typeface="Poppins" panose="00000500000000000000"/>
              </a:rPr>
              <a:t>August 24, 2026</a:t>
            </a:r>
            <a:endParaRPr lang="en-US" sz="1430">
              <a:solidFill>
                <a:srgbClr val="2E2E2E"/>
              </a:solidFill>
              <a:latin typeface="Poppins" panose="00000500000000000000"/>
              <a:ea typeface="Poppins" panose="00000500000000000000"/>
              <a:cs typeface="Poppins" panose="00000500000000000000"/>
              <a:sym typeface="Poppins" panose="00000500000000000000"/>
            </a:endParaRPr>
          </a:p>
        </p:txBody>
      </p:sp>
      <p:sp>
        <p:nvSpPr>
          <p:cNvPr id="5" name="TextBox 5"/>
          <p:cNvSpPr txBox="1"/>
          <p:nvPr/>
        </p:nvSpPr>
        <p:spPr>
          <a:xfrm>
            <a:off x="1028700" y="1058545"/>
            <a:ext cx="3277235" cy="877570"/>
          </a:xfrm>
          <a:prstGeom prst="rect">
            <a:avLst/>
          </a:prstGeom>
        </p:spPr>
        <p:txBody>
          <a:bodyPr lIns="0" tIns="0" rIns="0" bIns="0" rtlCol="0" anchor="t">
            <a:noAutofit/>
          </a:bodyPr>
          <a:lstStyle/>
          <a:p>
            <a:pPr marL="0" lvl="0" indent="0" algn="l">
              <a:lnSpc>
                <a:spcPts val="1390"/>
              </a:lnSpc>
            </a:pPr>
            <a:r>
              <a:rPr lang="en-AU" altLang="en-US" sz="1430" b="1">
                <a:solidFill>
                  <a:srgbClr val="FF0000"/>
                </a:solidFill>
                <a:latin typeface="Poppins" panose="00000500000000000000"/>
                <a:ea typeface="Poppins" panose="00000500000000000000"/>
                <a:cs typeface="Poppins" panose="00000500000000000000"/>
                <a:sym typeface="Poppins" panose="00000500000000000000"/>
              </a:rPr>
              <a:t>By: LOUIE ARMSTRONG.K.UITENI.FAONELUA</a:t>
            </a:r>
            <a:endParaRPr lang="en-AU" altLang="en-US" sz="1430" b="1">
              <a:solidFill>
                <a:srgbClr val="FF0000"/>
              </a:solidFill>
              <a:latin typeface="Poppins" panose="00000500000000000000"/>
              <a:ea typeface="Poppins" panose="00000500000000000000"/>
              <a:cs typeface="Poppins" panose="00000500000000000000"/>
              <a:sym typeface="Poppins" panose="00000500000000000000"/>
            </a:endParaRPr>
          </a:p>
        </p:txBody>
      </p:sp>
      <p:sp>
        <p:nvSpPr>
          <p:cNvPr id="6" name="TextBox 6"/>
          <p:cNvSpPr txBox="1"/>
          <p:nvPr/>
        </p:nvSpPr>
        <p:spPr>
          <a:xfrm>
            <a:off x="6644753" y="9047364"/>
            <a:ext cx="1760322" cy="184695"/>
          </a:xfrm>
          <a:prstGeom prst="rect">
            <a:avLst/>
          </a:prstGeom>
        </p:spPr>
        <p:txBody>
          <a:bodyPr lIns="0" tIns="0" rIns="0" bIns="0" rtlCol="0" anchor="t">
            <a:spAutoFit/>
          </a:bodyPr>
          <a:lstStyle/>
          <a:p>
            <a:pPr marL="0" lvl="0" indent="0" algn="just">
              <a:lnSpc>
                <a:spcPts val="1390"/>
              </a:lnSpc>
            </a:pPr>
            <a:r>
              <a:rPr lang="en-US" sz="1430" spc="-28">
                <a:solidFill>
                  <a:srgbClr val="2E2E2E"/>
                </a:solidFill>
                <a:latin typeface="Poppins" panose="00000500000000000000"/>
                <a:ea typeface="Poppins" panose="00000500000000000000"/>
                <a:cs typeface="Poppins" panose="00000500000000000000"/>
                <a:sym typeface="Poppins" panose="00000500000000000000"/>
              </a:rPr>
              <a:t>Tonga, South Pacific</a:t>
            </a:r>
            <a:endParaRPr lang="en-US" sz="1430" spc="-28">
              <a:solidFill>
                <a:srgbClr val="2E2E2E"/>
              </a:solidFill>
              <a:latin typeface="Poppins" panose="00000500000000000000"/>
              <a:ea typeface="Poppins" panose="00000500000000000000"/>
              <a:cs typeface="Poppins" panose="00000500000000000000"/>
              <a:sym typeface="Poppins" panose="00000500000000000000"/>
            </a:endParaRPr>
          </a:p>
        </p:txBody>
      </p:sp>
      <p:sp>
        <p:nvSpPr>
          <p:cNvPr id="8" name="TextBox 8"/>
          <p:cNvSpPr txBox="1"/>
          <p:nvPr/>
        </p:nvSpPr>
        <p:spPr>
          <a:xfrm>
            <a:off x="10515600" y="4533900"/>
            <a:ext cx="7246620" cy="1476375"/>
          </a:xfrm>
          <a:prstGeom prst="rect">
            <a:avLst/>
          </a:prstGeom>
        </p:spPr>
        <p:txBody>
          <a:bodyPr lIns="0" tIns="0" rIns="0" bIns="0" rtlCol="0" anchor="t">
            <a:noAutofit/>
          </a:bodyPr>
          <a:lstStyle/>
          <a:p>
            <a:pPr marL="0" lvl="0" indent="0" algn="l">
              <a:lnSpc>
                <a:spcPts val="1220"/>
              </a:lnSpc>
            </a:pPr>
            <a:r>
              <a:rPr lang="en-US" sz="1400">
                <a:solidFill>
                  <a:srgbClr val="2E2E2E"/>
                </a:solidFill>
                <a:latin typeface="Poppins" panose="00000500000000000000"/>
                <a:ea typeface="Poppins" panose="00000500000000000000"/>
                <a:cs typeface="Poppins" panose="00000500000000000000"/>
                <a:sym typeface="Poppins" panose="00000500000000000000"/>
              </a:rPr>
              <a:t>A data visualization presentation exploring population dynamics and climate change impacts across Tonga's island communities.</a:t>
            </a:r>
            <a:endParaRPr lang="en-US" sz="1400">
              <a:solidFill>
                <a:srgbClr val="2E2E2E"/>
              </a:solidFill>
              <a:latin typeface="Poppins" panose="00000500000000000000"/>
              <a:ea typeface="Poppins" panose="00000500000000000000"/>
              <a:cs typeface="Poppins" panose="00000500000000000000"/>
              <a:sym typeface="Poppins" panose="0000050000000000000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A3B4C"/>
        </a:solidFill>
        <a:effectLst/>
      </p:bgPr>
    </p:bg>
    <p:spTree>
      <p:nvGrpSpPr>
        <p:cNvPr id="1" name=""/>
        <p:cNvGrpSpPr/>
        <p:nvPr/>
      </p:nvGrpSpPr>
      <p:grpSpPr>
        <a:xfrm>
          <a:off x="0" y="0"/>
          <a:ext cx="0" cy="0"/>
          <a:chOff x="0" y="0"/>
          <a:chExt cx="0" cy="0"/>
        </a:xfrm>
      </p:grpSpPr>
      <p:sp>
        <p:nvSpPr>
          <p:cNvPr id="2" name="TextBox 2"/>
          <p:cNvSpPr txBox="1"/>
          <p:nvPr/>
        </p:nvSpPr>
        <p:spPr>
          <a:xfrm>
            <a:off x="9363804" y="2032140"/>
            <a:ext cx="7895496" cy="2423850"/>
          </a:xfrm>
          <a:prstGeom prst="rect">
            <a:avLst/>
          </a:prstGeom>
        </p:spPr>
        <p:txBody>
          <a:bodyPr lIns="0" tIns="0" rIns="0" bIns="0" rtlCol="0" anchor="t">
            <a:spAutoFit/>
          </a:bodyPr>
          <a:lstStyle/>
          <a:p>
            <a:pPr marL="0" lvl="0" indent="0" algn="l">
              <a:lnSpc>
                <a:spcPts val="6010"/>
              </a:lnSpc>
            </a:pPr>
            <a:r>
              <a:rPr lang="en-US" sz="8345" b="1" spc="-417">
                <a:solidFill>
                  <a:srgbClr val="FAFAFA"/>
                </a:solidFill>
                <a:latin typeface="Aileron Bold" panose="00000800000000000000"/>
                <a:ea typeface="Aileron Bold" panose="00000800000000000000"/>
                <a:cs typeface="Aileron Bold" panose="00000800000000000000"/>
                <a:sym typeface="Aileron Bold" panose="00000800000000000000"/>
              </a:rPr>
              <a:t>GEOGRAPHIC CONTEXT: THE TONGA ISLANDS</a:t>
            </a:r>
            <a:endParaRPr lang="en-US" sz="8345" b="1" spc="-417">
              <a:solidFill>
                <a:srgbClr val="FAFAFA"/>
              </a:solidFill>
              <a:latin typeface="Aileron Bold" panose="00000800000000000000"/>
              <a:ea typeface="Aileron Bold" panose="00000800000000000000"/>
              <a:cs typeface="Aileron Bold" panose="00000800000000000000"/>
              <a:sym typeface="Aileron Bold" panose="00000800000000000000"/>
            </a:endParaRPr>
          </a:p>
        </p:txBody>
      </p:sp>
      <p:sp>
        <p:nvSpPr>
          <p:cNvPr id="3" name="TextBox 3"/>
          <p:cNvSpPr txBox="1"/>
          <p:nvPr/>
        </p:nvSpPr>
        <p:spPr>
          <a:xfrm>
            <a:off x="13640027" y="4533585"/>
            <a:ext cx="4080769" cy="779534"/>
          </a:xfrm>
          <a:prstGeom prst="rect">
            <a:avLst/>
          </a:prstGeom>
        </p:spPr>
        <p:txBody>
          <a:bodyPr lIns="0" tIns="0" rIns="0" bIns="0" rtlCol="0" anchor="t">
            <a:spAutoFit/>
          </a:bodyPr>
          <a:lstStyle/>
          <a:p>
            <a:pPr marL="0" lvl="0" indent="0" algn="l">
              <a:lnSpc>
                <a:spcPts val="1215"/>
              </a:lnSpc>
            </a:pPr>
            <a:r>
              <a:rPr lang="en-US" sz="1250">
                <a:solidFill>
                  <a:srgbClr val="FAFAFA"/>
                </a:solidFill>
                <a:latin typeface="Poppins" panose="00000500000000000000"/>
                <a:ea typeface="Poppins" panose="00000500000000000000"/>
                <a:cs typeface="Poppins" panose="00000500000000000000"/>
                <a:sym typeface="Poppins" panose="00000500000000000000"/>
              </a:rPr>
              <a:t>Despite its small land area, Tonga's coastline stretches thousands of kilometers. Low-lying atolls and coastal zones are highly vulnerable to sea level rise, storm surges, and coastal erosion — threats that grow more severe each decade.</a:t>
            </a:r>
            <a:endParaRPr lang="en-US" sz="1250">
              <a:solidFill>
                <a:srgbClr val="FAFAFA"/>
              </a:solidFill>
              <a:latin typeface="Poppins" panose="00000500000000000000"/>
              <a:ea typeface="Poppins" panose="00000500000000000000"/>
              <a:cs typeface="Poppins" panose="00000500000000000000"/>
              <a:sym typeface="Poppins" panose="00000500000000000000"/>
            </a:endParaRPr>
          </a:p>
        </p:txBody>
      </p:sp>
      <p:sp>
        <p:nvSpPr>
          <p:cNvPr id="4" name="TextBox 4"/>
          <p:cNvSpPr txBox="1"/>
          <p:nvPr/>
        </p:nvSpPr>
        <p:spPr>
          <a:xfrm>
            <a:off x="11125294" y="5600385"/>
            <a:ext cx="2696679" cy="1236734"/>
          </a:xfrm>
          <a:prstGeom prst="rect">
            <a:avLst/>
          </a:prstGeom>
        </p:spPr>
        <p:txBody>
          <a:bodyPr lIns="0" tIns="0" rIns="0" bIns="0" rtlCol="0" anchor="t">
            <a:spAutoFit/>
          </a:bodyPr>
          <a:lstStyle/>
          <a:p>
            <a:pPr marL="0" lvl="0" indent="0" algn="l">
              <a:lnSpc>
                <a:spcPts val="1215"/>
              </a:lnSpc>
            </a:pPr>
            <a:r>
              <a:rPr lang="en-US" sz="1250">
                <a:solidFill>
                  <a:srgbClr val="FAFAFA"/>
                </a:solidFill>
                <a:latin typeface="Poppins" panose="00000500000000000000"/>
                <a:ea typeface="Poppins" panose="00000500000000000000"/>
                <a:cs typeface="Poppins" panose="00000500000000000000"/>
                <a:sym typeface="Poppins" panose="00000500000000000000"/>
              </a:rPr>
              <a:t>Tonga consists of over 170 islands scattered across the South Pacific Ocean, organized into four main island groups: Tongatapu, Vava'u, Ha'apai, and 'Eua. The total land area is just 747 km², making land resources extremely limited.</a:t>
            </a:r>
            <a:endParaRPr lang="en-US" sz="1250">
              <a:solidFill>
                <a:srgbClr val="FAFAFA"/>
              </a:solidFill>
              <a:latin typeface="Poppins" panose="00000500000000000000"/>
              <a:ea typeface="Poppins" panose="00000500000000000000"/>
              <a:cs typeface="Poppins" panose="00000500000000000000"/>
              <a:sym typeface="Poppins" panose="00000500000000000000"/>
            </a:endParaRPr>
          </a:p>
        </p:txBody>
      </p:sp>
      <p:sp>
        <p:nvSpPr>
          <p:cNvPr id="5" name="TextBox 5"/>
          <p:cNvSpPr txBox="1"/>
          <p:nvPr/>
        </p:nvSpPr>
        <p:spPr>
          <a:xfrm>
            <a:off x="13411294" y="7124446"/>
            <a:ext cx="3671362" cy="627134"/>
          </a:xfrm>
          <a:prstGeom prst="rect">
            <a:avLst/>
          </a:prstGeom>
        </p:spPr>
        <p:txBody>
          <a:bodyPr lIns="0" tIns="0" rIns="0" bIns="0" rtlCol="0" anchor="t">
            <a:spAutoFit/>
          </a:bodyPr>
          <a:lstStyle/>
          <a:p>
            <a:pPr marL="0" lvl="0" indent="0" algn="l">
              <a:lnSpc>
                <a:spcPts val="1215"/>
              </a:lnSpc>
            </a:pPr>
            <a:r>
              <a:rPr lang="en-US" sz="1250">
                <a:solidFill>
                  <a:srgbClr val="FAFAFA"/>
                </a:solidFill>
                <a:latin typeface="Poppins" panose="00000500000000000000"/>
                <a:ea typeface="Poppins" panose="00000500000000000000"/>
                <a:cs typeface="Poppins" panose="00000500000000000000"/>
                <a:sym typeface="Poppins" panose="00000500000000000000"/>
              </a:rPr>
              <a:t>Tonga's limited land area and extensive coastline make it one of the Pacific's most climate-vulnerable nations, with communities concentrated along exposed shorelines.</a:t>
            </a:r>
            <a:endParaRPr lang="en-US" sz="1250">
              <a:solidFill>
                <a:srgbClr val="FAFAFA"/>
              </a:solidFill>
              <a:latin typeface="Poppins" panose="00000500000000000000"/>
              <a:ea typeface="Poppins" panose="00000500000000000000"/>
              <a:cs typeface="Poppins" panose="00000500000000000000"/>
              <a:sym typeface="Poppins" panose="00000500000000000000"/>
            </a:endParaRPr>
          </a:p>
        </p:txBody>
      </p:sp>
      <p:pic>
        <p:nvPicPr>
          <p:cNvPr id="7" name="Picture 6" descr="map"/>
          <p:cNvPicPr>
            <a:picLocks noChangeAspect="1"/>
          </p:cNvPicPr>
          <p:nvPr/>
        </p:nvPicPr>
        <p:blipFill>
          <a:blip r:embed="rId1"/>
          <a:stretch>
            <a:fillRect/>
          </a:stretch>
        </p:blipFill>
        <p:spPr>
          <a:xfrm>
            <a:off x="234950" y="1738630"/>
            <a:ext cx="8909685" cy="643890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3EFFF"/>
        </a:solidFill>
        <a:effectLst/>
      </p:bgPr>
    </p:bg>
    <p:spTree>
      <p:nvGrpSpPr>
        <p:cNvPr id="1" name=""/>
        <p:cNvGrpSpPr/>
        <p:nvPr/>
      </p:nvGrpSpPr>
      <p:grpSpPr>
        <a:xfrm>
          <a:off x="0" y="0"/>
          <a:ext cx="0" cy="0"/>
          <a:chOff x="0" y="0"/>
          <a:chExt cx="0" cy="0"/>
        </a:xfrm>
      </p:grpSpPr>
      <p:sp>
        <p:nvSpPr>
          <p:cNvPr id="2" name="TextBox 2"/>
          <p:cNvSpPr txBox="1"/>
          <p:nvPr/>
        </p:nvSpPr>
        <p:spPr>
          <a:xfrm>
            <a:off x="1028700" y="2614295"/>
            <a:ext cx="7979410" cy="3735070"/>
          </a:xfrm>
          <a:prstGeom prst="rect">
            <a:avLst/>
          </a:prstGeom>
        </p:spPr>
        <p:txBody>
          <a:bodyPr lIns="0" tIns="0" rIns="0" bIns="0" rtlCol="0" anchor="t">
            <a:noAutofit/>
          </a:bodyPr>
          <a:lstStyle/>
          <a:p>
            <a:pPr marL="0" lvl="0" indent="0" algn="l">
              <a:lnSpc>
                <a:spcPts val="6455"/>
              </a:lnSpc>
            </a:pPr>
            <a:r>
              <a:rPr lang="en-US" sz="8965" b="1" spc="-448">
                <a:solidFill>
                  <a:srgbClr val="2A3B4C"/>
                </a:solidFill>
                <a:latin typeface="Aileron Bold" panose="00000800000000000000"/>
                <a:ea typeface="Aileron Bold" panose="00000800000000000000"/>
                <a:cs typeface="Aileron Bold" panose="00000800000000000000"/>
                <a:sym typeface="Aileron Bold" panose="00000800000000000000"/>
              </a:rPr>
              <a:t>POPULATION GROWTH IN TONGA (2000–2026)</a:t>
            </a:r>
            <a:endParaRPr lang="en-US" sz="8965" b="1" spc="-448">
              <a:solidFill>
                <a:srgbClr val="2A3B4C"/>
              </a:solidFill>
              <a:latin typeface="Aileron Bold" panose="00000800000000000000"/>
              <a:ea typeface="Aileron Bold" panose="00000800000000000000"/>
              <a:cs typeface="Aileron Bold" panose="00000800000000000000"/>
              <a:sym typeface="Aileron Bold" panose="00000800000000000000"/>
            </a:endParaRPr>
          </a:p>
        </p:txBody>
      </p:sp>
      <p:sp>
        <p:nvSpPr>
          <p:cNvPr id="3" name="TextBox 3"/>
          <p:cNvSpPr txBox="1"/>
          <p:nvPr/>
        </p:nvSpPr>
        <p:spPr>
          <a:xfrm>
            <a:off x="1028700" y="1047750"/>
            <a:ext cx="7003770" cy="445517"/>
          </a:xfrm>
          <a:prstGeom prst="rect">
            <a:avLst/>
          </a:prstGeom>
        </p:spPr>
        <p:txBody>
          <a:bodyPr lIns="0" tIns="0" rIns="0" bIns="0" rtlCol="0" anchor="t">
            <a:spAutoFit/>
          </a:bodyPr>
          <a:lstStyle/>
          <a:p>
            <a:pPr marL="0" lvl="0" indent="0" algn="l">
              <a:lnSpc>
                <a:spcPts val="1195"/>
              </a:lnSpc>
            </a:pPr>
            <a:r>
              <a:rPr lang="en-US" sz="1230">
                <a:solidFill>
                  <a:srgbClr val="2E2E2E"/>
                </a:solidFill>
                <a:latin typeface="Poppins" panose="00000500000000000000"/>
                <a:ea typeface="Poppins" panose="00000500000000000000"/>
                <a:cs typeface="Poppins" panose="00000500000000000000"/>
                <a:sym typeface="Poppins" panose="00000500000000000000"/>
              </a:rPr>
              <a:t>Tonga's population has grown from approximately 100,000 in 2000 to around 110,000 in 2026 — a modest 10% increase over 26 years. While growth is slow, its concentration in coastal urban areas amplifies pressure on the nation's limited island resources.</a:t>
            </a:r>
            <a:endParaRPr lang="en-US" sz="1230">
              <a:solidFill>
                <a:srgbClr val="2E2E2E"/>
              </a:solidFill>
              <a:latin typeface="Poppins" panose="00000500000000000000"/>
              <a:ea typeface="Poppins" panose="00000500000000000000"/>
              <a:cs typeface="Poppins" panose="00000500000000000000"/>
              <a:sym typeface="Poppins" panose="00000500000000000000"/>
            </a:endParaRPr>
          </a:p>
        </p:txBody>
      </p:sp>
      <p:sp>
        <p:nvSpPr>
          <p:cNvPr id="4" name="TextBox 4"/>
          <p:cNvSpPr txBox="1"/>
          <p:nvPr/>
        </p:nvSpPr>
        <p:spPr>
          <a:xfrm>
            <a:off x="1028700" y="6617335"/>
            <a:ext cx="3367405" cy="1012190"/>
          </a:xfrm>
          <a:prstGeom prst="rect">
            <a:avLst/>
          </a:prstGeom>
        </p:spPr>
        <p:txBody>
          <a:bodyPr lIns="0" tIns="0" rIns="0" bIns="0" rtlCol="0" anchor="t">
            <a:noAutofit/>
          </a:bodyPr>
          <a:lstStyle/>
          <a:p>
            <a:pPr marL="0" lvl="0" indent="0" algn="l">
              <a:lnSpc>
                <a:spcPts val="1195"/>
              </a:lnSpc>
            </a:pPr>
            <a:r>
              <a:rPr lang="en-US" sz="1230">
                <a:solidFill>
                  <a:srgbClr val="2E2E2E"/>
                </a:solidFill>
                <a:latin typeface="Poppins" panose="00000500000000000000"/>
                <a:ea typeface="Poppins" panose="00000500000000000000"/>
                <a:cs typeface="Poppins" panose="00000500000000000000"/>
                <a:sym typeface="Poppins" panose="00000500000000000000"/>
              </a:rPr>
              <a:t>Urban Concentration: Over 70% of Tongans live on Tongatapu, the main island. Rapid urbanization around Nuku'alofa strains infrastructure, freshwater supplies, and coastal ecosystems.</a:t>
            </a:r>
            <a:endParaRPr lang="en-US" sz="1230">
              <a:solidFill>
                <a:srgbClr val="2E2E2E"/>
              </a:solidFill>
              <a:latin typeface="Poppins" panose="00000500000000000000"/>
              <a:ea typeface="Poppins" panose="00000500000000000000"/>
              <a:cs typeface="Poppins" panose="00000500000000000000"/>
              <a:sym typeface="Poppins" panose="00000500000000000000"/>
            </a:endParaRPr>
          </a:p>
        </p:txBody>
      </p:sp>
      <p:sp>
        <p:nvSpPr>
          <p:cNvPr id="5" name="TextBox 5"/>
          <p:cNvSpPr txBox="1"/>
          <p:nvPr/>
        </p:nvSpPr>
        <p:spPr>
          <a:xfrm>
            <a:off x="5263514" y="6617444"/>
            <a:ext cx="3367191" cy="874142"/>
          </a:xfrm>
          <a:prstGeom prst="rect">
            <a:avLst/>
          </a:prstGeom>
        </p:spPr>
        <p:txBody>
          <a:bodyPr lIns="0" tIns="0" rIns="0" bIns="0" rtlCol="0" anchor="t">
            <a:spAutoFit/>
          </a:bodyPr>
          <a:lstStyle/>
          <a:p>
            <a:pPr marL="0" lvl="0" indent="0" algn="l">
              <a:lnSpc>
                <a:spcPts val="1195"/>
              </a:lnSpc>
            </a:pPr>
            <a:r>
              <a:rPr lang="en-US" sz="1230">
                <a:solidFill>
                  <a:srgbClr val="2E2E2E"/>
                </a:solidFill>
                <a:latin typeface="Poppins" panose="00000500000000000000"/>
                <a:ea typeface="Poppins" panose="00000500000000000000"/>
                <a:cs typeface="Poppins" panose="00000500000000000000"/>
                <a:sym typeface="Poppins" panose="00000500000000000000"/>
              </a:rPr>
              <a:t>Resource Pressure: Even modest population growth on small islands creates disproportionate demand for land, energy, food, and clean water — amplifying vulnerability to climate impacts.</a:t>
            </a:r>
            <a:endParaRPr lang="en-US" sz="1230">
              <a:solidFill>
                <a:srgbClr val="2E2E2E"/>
              </a:solidFill>
              <a:latin typeface="Poppins" panose="00000500000000000000"/>
              <a:ea typeface="Poppins" panose="00000500000000000000"/>
              <a:cs typeface="Poppins" panose="00000500000000000000"/>
              <a:sym typeface="Poppins" panose="00000500000000000000"/>
            </a:endParaRPr>
          </a:p>
        </p:txBody>
      </p:sp>
      <p:sp>
        <p:nvSpPr>
          <p:cNvPr id="6" name="TextBox 6"/>
          <p:cNvSpPr txBox="1"/>
          <p:nvPr/>
        </p:nvSpPr>
        <p:spPr>
          <a:xfrm>
            <a:off x="1028700" y="8550656"/>
            <a:ext cx="4754504" cy="588392"/>
          </a:xfrm>
          <a:prstGeom prst="rect">
            <a:avLst/>
          </a:prstGeom>
        </p:spPr>
        <p:txBody>
          <a:bodyPr lIns="0" tIns="0" rIns="0" bIns="0" rtlCol="0" anchor="t">
            <a:spAutoFit/>
          </a:bodyPr>
          <a:lstStyle/>
          <a:p>
            <a:pPr marL="0" lvl="0" indent="0" algn="l">
              <a:lnSpc>
                <a:spcPts val="1195"/>
              </a:lnSpc>
            </a:pPr>
            <a:r>
              <a:rPr lang="en-US" sz="1230">
                <a:solidFill>
                  <a:srgbClr val="2E2E2E"/>
                </a:solidFill>
                <a:latin typeface="Poppins" panose="00000500000000000000"/>
                <a:ea typeface="Poppins" panose="00000500000000000000"/>
                <a:cs typeface="Poppins" panose="00000500000000000000"/>
                <a:sym typeface="Poppins" panose="00000500000000000000"/>
              </a:rPr>
              <a:t>~100,000 population in 2000 → ~110,000 in 2026 (~10% growth)</a:t>
            </a:r>
            <a:endParaRPr lang="en-US" sz="1230">
              <a:solidFill>
                <a:srgbClr val="2E2E2E"/>
              </a:solidFill>
              <a:latin typeface="Poppins" panose="00000500000000000000"/>
              <a:ea typeface="Poppins" panose="00000500000000000000"/>
              <a:cs typeface="Poppins" panose="00000500000000000000"/>
              <a:sym typeface="Poppins" panose="00000500000000000000"/>
            </a:endParaRPr>
          </a:p>
          <a:p>
            <a:pPr marL="0" lvl="0" indent="0" algn="l">
              <a:lnSpc>
                <a:spcPts val="1195"/>
              </a:lnSpc>
            </a:pPr>
            <a:r>
              <a:rPr lang="en-US" sz="1230">
                <a:solidFill>
                  <a:srgbClr val="2E2E2E"/>
                </a:solidFill>
                <a:latin typeface="Poppins" panose="00000500000000000000"/>
                <a:ea typeface="Poppins" panose="00000500000000000000"/>
                <a:cs typeface="Poppins" panose="00000500000000000000"/>
                <a:sym typeface="Poppins" panose="00000500000000000000"/>
              </a:rPr>
              <a:t>Urban share rising: majority concentrated in Tongatapu</a:t>
            </a:r>
            <a:endParaRPr lang="en-US" sz="1230">
              <a:solidFill>
                <a:srgbClr val="2E2E2E"/>
              </a:solidFill>
              <a:latin typeface="Poppins" panose="00000500000000000000"/>
              <a:ea typeface="Poppins" panose="00000500000000000000"/>
              <a:cs typeface="Poppins" panose="00000500000000000000"/>
              <a:sym typeface="Poppins" panose="00000500000000000000"/>
            </a:endParaRPr>
          </a:p>
          <a:p>
            <a:pPr marL="0" lvl="0" indent="0" algn="l">
              <a:lnSpc>
                <a:spcPts val="1195"/>
              </a:lnSpc>
            </a:pPr>
            <a:r>
              <a:rPr lang="en-US" sz="1230">
                <a:solidFill>
                  <a:srgbClr val="2E2E2E"/>
                </a:solidFill>
                <a:latin typeface="Poppins" panose="00000500000000000000"/>
                <a:ea typeface="Poppins" panose="00000500000000000000"/>
                <a:cs typeface="Poppins" panose="00000500000000000000"/>
                <a:sym typeface="Poppins" panose="00000500000000000000"/>
              </a:rPr>
              <a:t>Increased demand on limited land and freshwater resources</a:t>
            </a:r>
            <a:endParaRPr lang="en-US" sz="1230">
              <a:solidFill>
                <a:srgbClr val="2E2E2E"/>
              </a:solidFill>
              <a:latin typeface="Poppins" panose="00000500000000000000"/>
              <a:ea typeface="Poppins" panose="00000500000000000000"/>
              <a:cs typeface="Poppins" panose="00000500000000000000"/>
              <a:sym typeface="Poppins" panose="00000500000000000000"/>
            </a:endParaRPr>
          </a:p>
          <a:p>
            <a:pPr marL="0" lvl="0" indent="0" algn="l">
              <a:lnSpc>
                <a:spcPts val="1195"/>
              </a:lnSpc>
            </a:pPr>
            <a:r>
              <a:rPr lang="en-US" sz="1230">
                <a:solidFill>
                  <a:srgbClr val="2E2E2E"/>
                </a:solidFill>
                <a:latin typeface="Poppins" panose="00000500000000000000"/>
                <a:ea typeface="Poppins" panose="00000500000000000000"/>
                <a:cs typeface="Poppins" panose="00000500000000000000"/>
                <a:sym typeface="Poppins" panose="00000500000000000000"/>
              </a:rPr>
              <a:t>Coastal settlement growth heightens climate exposure</a:t>
            </a:r>
            <a:endParaRPr lang="en-US" sz="1230">
              <a:solidFill>
                <a:srgbClr val="2E2E2E"/>
              </a:solidFill>
              <a:latin typeface="Poppins" panose="00000500000000000000"/>
              <a:ea typeface="Poppins" panose="00000500000000000000"/>
              <a:cs typeface="Poppins" panose="00000500000000000000"/>
              <a:sym typeface="Poppins" panose="00000500000000000000"/>
            </a:endParaRPr>
          </a:p>
        </p:txBody>
      </p:sp>
      <p:sp>
        <p:nvSpPr>
          <p:cNvPr id="7" name="Freeform 7"/>
          <p:cNvSpPr/>
          <p:nvPr/>
        </p:nvSpPr>
        <p:spPr>
          <a:xfrm>
            <a:off x="8745625" y="1890615"/>
            <a:ext cx="9280019" cy="8201217"/>
          </a:xfrm>
          <a:custGeom>
            <a:avLst/>
            <a:gdLst/>
            <a:ahLst/>
            <a:cxnLst/>
            <a:rect l="l" t="t" r="r" b="b"/>
            <a:pathLst>
              <a:path w="9280019" h="8201217">
                <a:moveTo>
                  <a:pt x="0" y="0"/>
                </a:moveTo>
                <a:lnTo>
                  <a:pt x="9280019" y="0"/>
                </a:lnTo>
                <a:lnTo>
                  <a:pt x="9280019" y="8201217"/>
                </a:lnTo>
                <a:lnTo>
                  <a:pt x="0" y="8201217"/>
                </a:lnTo>
                <a:lnTo>
                  <a:pt x="0" y="0"/>
                </a:lnTo>
                <a:close/>
              </a:path>
            </a:pathLst>
          </a:custGeom>
          <a:blipFill>
            <a:blip r:embed="rId1"/>
            <a:stretch>
              <a:fillRect/>
            </a:stretch>
          </a:blipFill>
        </p:spPr>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3EFFF"/>
        </a:solidFill>
        <a:effectLst/>
      </p:bgPr>
    </p:bg>
    <p:spTree>
      <p:nvGrpSpPr>
        <p:cNvPr id="1" name=""/>
        <p:cNvGrpSpPr/>
        <p:nvPr/>
      </p:nvGrpSpPr>
      <p:grpSpPr>
        <a:xfrm>
          <a:off x="0" y="0"/>
          <a:ext cx="0" cy="0"/>
          <a:chOff x="0" y="0"/>
          <a:chExt cx="0" cy="0"/>
        </a:xfrm>
      </p:grpSpPr>
      <p:sp>
        <p:nvSpPr>
          <p:cNvPr id="2" name="TextBox 2"/>
          <p:cNvSpPr txBox="1"/>
          <p:nvPr/>
        </p:nvSpPr>
        <p:spPr>
          <a:xfrm>
            <a:off x="1028700" y="7672840"/>
            <a:ext cx="7960859" cy="1585117"/>
          </a:xfrm>
          <a:prstGeom prst="rect">
            <a:avLst/>
          </a:prstGeom>
        </p:spPr>
        <p:txBody>
          <a:bodyPr lIns="0" tIns="0" rIns="0" bIns="0" rtlCol="0" anchor="t">
            <a:spAutoFit/>
          </a:bodyPr>
          <a:lstStyle/>
          <a:p>
            <a:pPr marL="0" lvl="0" indent="0" algn="l">
              <a:lnSpc>
                <a:spcPts val="5755"/>
              </a:lnSpc>
            </a:pPr>
            <a:r>
              <a:rPr lang="en-US" sz="7995" b="1" spc="-399">
                <a:solidFill>
                  <a:srgbClr val="2A3B4C"/>
                </a:solidFill>
                <a:latin typeface="Aileron Bold" panose="00000800000000000000"/>
                <a:ea typeface="Aileron Bold" panose="00000800000000000000"/>
                <a:cs typeface="Aileron Bold" panose="00000800000000000000"/>
                <a:sym typeface="Aileron Bold" panose="00000800000000000000"/>
              </a:rPr>
              <a:t>GENERATIONAL</a:t>
            </a:r>
            <a:endParaRPr lang="en-US" sz="7995" b="1" spc="-399">
              <a:solidFill>
                <a:srgbClr val="2A3B4C"/>
              </a:solidFill>
              <a:latin typeface="Aileron Bold" panose="00000800000000000000"/>
              <a:ea typeface="Aileron Bold" panose="00000800000000000000"/>
              <a:cs typeface="Aileron Bold" panose="00000800000000000000"/>
              <a:sym typeface="Aileron Bold" panose="00000800000000000000"/>
            </a:endParaRPr>
          </a:p>
          <a:p>
            <a:pPr marL="0" lvl="0" indent="0" algn="l">
              <a:lnSpc>
                <a:spcPts val="5755"/>
              </a:lnSpc>
            </a:pPr>
            <a:r>
              <a:rPr lang="en-US" sz="7995" b="1" spc="-399">
                <a:solidFill>
                  <a:srgbClr val="2A3B4C"/>
                </a:solidFill>
                <a:latin typeface="Aileron Bold" panose="00000800000000000000"/>
                <a:ea typeface="Aileron Bold" panose="00000800000000000000"/>
                <a:cs typeface="Aileron Bold" panose="00000800000000000000"/>
                <a:sym typeface="Aileron Bold" panose="00000800000000000000"/>
              </a:rPr>
              <a:t>COMPARISON</a:t>
            </a:r>
            <a:endParaRPr lang="en-US" sz="7995" b="1" spc="-399">
              <a:solidFill>
                <a:srgbClr val="2A3B4C"/>
              </a:solidFill>
              <a:latin typeface="Aileron Bold" panose="00000800000000000000"/>
              <a:ea typeface="Aileron Bold" panose="00000800000000000000"/>
              <a:cs typeface="Aileron Bold" panose="00000800000000000000"/>
              <a:sym typeface="Aileron Bold" panose="00000800000000000000"/>
            </a:endParaRPr>
          </a:p>
        </p:txBody>
      </p:sp>
      <p:sp>
        <p:nvSpPr>
          <p:cNvPr id="3" name="TextBox 3"/>
          <p:cNvSpPr txBox="1"/>
          <p:nvPr/>
        </p:nvSpPr>
        <p:spPr>
          <a:xfrm>
            <a:off x="1028700" y="3140681"/>
            <a:ext cx="7003770" cy="444627"/>
          </a:xfrm>
          <a:prstGeom prst="rect">
            <a:avLst/>
          </a:prstGeom>
        </p:spPr>
        <p:txBody>
          <a:bodyPr lIns="0" tIns="0" rIns="0" bIns="0" rtlCol="0" anchor="t">
            <a:spAutoFit/>
          </a:bodyPr>
          <a:lstStyle/>
          <a:p>
            <a:pPr marL="0" lvl="0" indent="0" algn="l">
              <a:lnSpc>
                <a:spcPts val="1165"/>
              </a:lnSpc>
            </a:pPr>
            <a:r>
              <a:rPr lang="en-US" sz="1200">
                <a:solidFill>
                  <a:srgbClr val="2E2E2E"/>
                </a:solidFill>
                <a:latin typeface="Poppins" panose="00000500000000000000"/>
                <a:ea typeface="Poppins" panose="00000500000000000000"/>
                <a:cs typeface="Poppins" panose="00000500000000000000"/>
                <a:sym typeface="Poppins" panose="00000500000000000000"/>
              </a:rPr>
              <a:t>The shift from traditional to modern living has reshaped Tonga's communities. Urbanisation, especially on Tongatapu, has accelerated resource demand and increased exposure to climate risks, while cultural ties to the land and sea remain deeply important.</a:t>
            </a:r>
            <a:endParaRPr lang="en-US" sz="1200">
              <a:solidFill>
                <a:srgbClr val="2E2E2E"/>
              </a:solidFill>
              <a:latin typeface="Poppins" panose="00000500000000000000"/>
              <a:ea typeface="Poppins" panose="00000500000000000000"/>
              <a:cs typeface="Poppins" panose="00000500000000000000"/>
              <a:sym typeface="Poppins" panose="00000500000000000000"/>
            </a:endParaRPr>
          </a:p>
        </p:txBody>
      </p:sp>
      <p:sp>
        <p:nvSpPr>
          <p:cNvPr id="4" name="TextBox 4"/>
          <p:cNvSpPr txBox="1"/>
          <p:nvPr/>
        </p:nvSpPr>
        <p:spPr>
          <a:xfrm>
            <a:off x="1028700" y="1047750"/>
            <a:ext cx="8813954" cy="301752"/>
          </a:xfrm>
          <a:prstGeom prst="rect">
            <a:avLst/>
          </a:prstGeom>
        </p:spPr>
        <p:txBody>
          <a:bodyPr lIns="0" tIns="0" rIns="0" bIns="0" rtlCol="0" anchor="t">
            <a:spAutoFit/>
          </a:bodyPr>
          <a:lstStyle/>
          <a:p>
            <a:pPr marL="0" lvl="0" indent="0" algn="l">
              <a:lnSpc>
                <a:spcPts val="1165"/>
              </a:lnSpc>
            </a:pPr>
            <a:r>
              <a:rPr lang="en-US" sz="1200">
                <a:solidFill>
                  <a:srgbClr val="2E2E2E"/>
                </a:solidFill>
                <a:latin typeface="Poppins" panose="00000500000000000000"/>
                <a:ea typeface="Poppins" panose="00000500000000000000"/>
                <a:cs typeface="Poppins" panose="00000500000000000000"/>
                <a:sym typeface="Poppins" panose="00000500000000000000"/>
              </a:rPr>
              <a:t>Tonga's society has undergone significant transformation between 2000 and 2026. Comparing the old and new generations reveals stark contrasts in lifestyle, consumption, and environmental impact across the islands.</a:t>
            </a:r>
            <a:endParaRPr lang="en-US" sz="1200">
              <a:solidFill>
                <a:srgbClr val="2E2E2E"/>
              </a:solidFill>
              <a:latin typeface="Poppins" panose="00000500000000000000"/>
              <a:ea typeface="Poppins" panose="00000500000000000000"/>
              <a:cs typeface="Poppins" panose="00000500000000000000"/>
              <a:sym typeface="Poppins" panose="00000500000000000000"/>
            </a:endParaRPr>
          </a:p>
        </p:txBody>
      </p:sp>
      <p:sp>
        <p:nvSpPr>
          <p:cNvPr id="5" name="TextBox 5"/>
          <p:cNvSpPr txBox="1"/>
          <p:nvPr/>
        </p:nvSpPr>
        <p:spPr>
          <a:xfrm>
            <a:off x="1028700" y="4177030"/>
            <a:ext cx="3097530" cy="1706245"/>
          </a:xfrm>
          <a:prstGeom prst="rect">
            <a:avLst/>
          </a:prstGeom>
        </p:spPr>
        <p:txBody>
          <a:bodyPr lIns="0" tIns="0" rIns="0" bIns="0" rtlCol="0" anchor="t">
            <a:noAutofit/>
          </a:bodyPr>
          <a:lstStyle/>
          <a:p>
            <a:pPr marL="0" lvl="0" indent="0" algn="l">
              <a:lnSpc>
                <a:spcPts val="1165"/>
              </a:lnSpc>
            </a:pPr>
            <a:r>
              <a:rPr lang="en-US" sz="1200">
                <a:solidFill>
                  <a:srgbClr val="FF0000"/>
                </a:solidFill>
                <a:latin typeface="Poppins" panose="00000500000000000000"/>
                <a:ea typeface="Poppins" panose="00000500000000000000"/>
                <a:cs typeface="Poppins" panose="00000500000000000000"/>
                <a:sym typeface="Poppins" panose="00000500000000000000"/>
              </a:rPr>
              <a:t>Old Generation (2000)</a:t>
            </a:r>
            <a:endParaRPr lang="en-US" sz="1200">
              <a:solidFill>
                <a:srgbClr val="FF0000"/>
              </a:solidFill>
              <a:latin typeface="Poppins" panose="00000500000000000000"/>
              <a:ea typeface="Poppins" panose="00000500000000000000"/>
              <a:cs typeface="Poppins" panose="00000500000000000000"/>
              <a:sym typeface="Poppins" panose="00000500000000000000"/>
            </a:endParaRPr>
          </a:p>
          <a:p>
            <a:pPr marL="0" lvl="0" indent="0" algn="l">
              <a:lnSpc>
                <a:spcPts val="1165"/>
              </a:lnSpc>
            </a:pPr>
            <a:r>
              <a:rPr lang="en-US" sz="1200">
                <a:solidFill>
                  <a:srgbClr val="FF0000"/>
                </a:solidFill>
                <a:latin typeface="Poppins" panose="00000500000000000000"/>
                <a:ea typeface="Poppins" panose="00000500000000000000"/>
                <a:cs typeface="Poppins" panose="00000500000000000000"/>
                <a:sym typeface="Poppins" panose="00000500000000000000"/>
              </a:rPr>
              <a:t>Traditional village life and subsistence farming &amp; fishing</a:t>
            </a:r>
            <a:endParaRPr lang="en-US" sz="1200">
              <a:solidFill>
                <a:srgbClr val="FF0000"/>
              </a:solidFill>
              <a:latin typeface="Poppins" panose="00000500000000000000"/>
              <a:ea typeface="Poppins" panose="00000500000000000000"/>
              <a:cs typeface="Poppins" panose="00000500000000000000"/>
              <a:sym typeface="Poppins" panose="00000500000000000000"/>
            </a:endParaRPr>
          </a:p>
          <a:p>
            <a:pPr marL="0" lvl="0" indent="0" algn="l">
              <a:lnSpc>
                <a:spcPts val="1165"/>
              </a:lnSpc>
            </a:pPr>
            <a:r>
              <a:rPr lang="en-US" sz="1200">
                <a:solidFill>
                  <a:srgbClr val="FF0000"/>
                </a:solidFill>
                <a:latin typeface="Poppins" panose="00000500000000000000"/>
                <a:ea typeface="Poppins" panose="00000500000000000000"/>
                <a:cs typeface="Poppins" panose="00000500000000000000"/>
                <a:sym typeface="Poppins" panose="00000500000000000000"/>
              </a:rPr>
              <a:t>Lower consumption and smaller environmental footprint</a:t>
            </a:r>
            <a:endParaRPr lang="en-US" sz="1200">
              <a:solidFill>
                <a:srgbClr val="FF0000"/>
              </a:solidFill>
              <a:latin typeface="Poppins" panose="00000500000000000000"/>
              <a:ea typeface="Poppins" panose="00000500000000000000"/>
              <a:cs typeface="Poppins" panose="00000500000000000000"/>
              <a:sym typeface="Poppins" panose="00000500000000000000"/>
            </a:endParaRPr>
          </a:p>
          <a:p>
            <a:pPr marL="0" lvl="0" indent="0" algn="l">
              <a:lnSpc>
                <a:spcPts val="1165"/>
              </a:lnSpc>
            </a:pPr>
            <a:r>
              <a:rPr lang="en-US" sz="1200">
                <a:solidFill>
                  <a:srgbClr val="FF0000"/>
                </a:solidFill>
                <a:latin typeface="Poppins" panose="00000500000000000000"/>
                <a:ea typeface="Poppins" panose="00000500000000000000"/>
                <a:cs typeface="Poppins" panose="00000500000000000000"/>
                <a:sym typeface="Poppins" panose="00000500000000000000"/>
              </a:rPr>
              <a:t>Strong cultural connection to land and sea</a:t>
            </a:r>
            <a:endParaRPr lang="en-US" sz="1200">
              <a:solidFill>
                <a:srgbClr val="FF0000"/>
              </a:solidFill>
              <a:latin typeface="Poppins" panose="00000500000000000000"/>
              <a:ea typeface="Poppins" panose="00000500000000000000"/>
              <a:cs typeface="Poppins" panose="00000500000000000000"/>
              <a:sym typeface="Poppins" panose="00000500000000000000"/>
            </a:endParaRPr>
          </a:p>
          <a:p>
            <a:pPr marL="0" lvl="0" indent="0" algn="l">
              <a:lnSpc>
                <a:spcPts val="1165"/>
              </a:lnSpc>
            </a:pPr>
            <a:r>
              <a:rPr lang="en-US" sz="1200">
                <a:solidFill>
                  <a:srgbClr val="FF0000"/>
                </a:solidFill>
                <a:latin typeface="Poppins" panose="00000500000000000000"/>
                <a:ea typeface="Poppins" panose="00000500000000000000"/>
                <a:cs typeface="Poppins" panose="00000500000000000000"/>
                <a:sym typeface="Poppins" panose="00000500000000000000"/>
              </a:rPr>
              <a:t>Community-based resource sharing</a:t>
            </a:r>
            <a:endParaRPr lang="en-US" sz="1200">
              <a:solidFill>
                <a:srgbClr val="FF0000"/>
              </a:solidFill>
              <a:latin typeface="Poppins" panose="00000500000000000000"/>
              <a:ea typeface="Poppins" panose="00000500000000000000"/>
              <a:cs typeface="Poppins" panose="00000500000000000000"/>
              <a:sym typeface="Poppins" panose="00000500000000000000"/>
            </a:endParaRPr>
          </a:p>
        </p:txBody>
      </p:sp>
      <p:sp>
        <p:nvSpPr>
          <p:cNvPr id="6" name="TextBox 6"/>
          <p:cNvSpPr txBox="1"/>
          <p:nvPr/>
        </p:nvSpPr>
        <p:spPr>
          <a:xfrm>
            <a:off x="5435600" y="4177030"/>
            <a:ext cx="3097530" cy="1706245"/>
          </a:xfrm>
          <a:prstGeom prst="rect">
            <a:avLst/>
          </a:prstGeom>
        </p:spPr>
        <p:txBody>
          <a:bodyPr lIns="0" tIns="0" rIns="0" bIns="0" rtlCol="0" anchor="t">
            <a:noAutofit/>
          </a:bodyPr>
          <a:lstStyle/>
          <a:p>
            <a:pPr marL="0" lvl="0" indent="0" algn="l">
              <a:lnSpc>
                <a:spcPts val="1165"/>
              </a:lnSpc>
            </a:pPr>
            <a:r>
              <a:rPr lang="en-US" sz="1200" b="1">
                <a:solidFill>
                  <a:srgbClr val="2E2E2E"/>
                </a:solidFill>
                <a:latin typeface="Poppins" panose="00000500000000000000"/>
                <a:ea typeface="Poppins" panose="00000500000000000000"/>
                <a:cs typeface="Poppins" panose="00000500000000000000"/>
                <a:sym typeface="Poppins" panose="00000500000000000000"/>
              </a:rPr>
              <a:t>Today's Generation (2026)</a:t>
            </a:r>
            <a:endParaRPr lang="en-US" sz="1200" b="1">
              <a:solidFill>
                <a:srgbClr val="2E2E2E"/>
              </a:solidFill>
              <a:latin typeface="Poppins" panose="00000500000000000000"/>
              <a:ea typeface="Poppins" panose="00000500000000000000"/>
              <a:cs typeface="Poppins" panose="00000500000000000000"/>
              <a:sym typeface="Poppins" panose="00000500000000000000"/>
            </a:endParaRPr>
          </a:p>
          <a:p>
            <a:pPr marL="0" lvl="0" indent="0" algn="l">
              <a:lnSpc>
                <a:spcPts val="1165"/>
              </a:lnSpc>
            </a:pPr>
            <a:r>
              <a:rPr lang="en-US" sz="1200" b="1">
                <a:solidFill>
                  <a:srgbClr val="2E2E2E"/>
                </a:solidFill>
                <a:latin typeface="Poppins" panose="00000500000000000000"/>
                <a:ea typeface="Poppins" panose="00000500000000000000"/>
                <a:cs typeface="Poppins" panose="00000500000000000000"/>
                <a:sym typeface="Poppins" panose="00000500000000000000"/>
              </a:rPr>
              <a:t>Urbanisation and modern consumption patterns</a:t>
            </a:r>
            <a:endParaRPr lang="en-US" sz="1200" b="1">
              <a:solidFill>
                <a:srgbClr val="2E2E2E"/>
              </a:solidFill>
              <a:latin typeface="Poppins" panose="00000500000000000000"/>
              <a:ea typeface="Poppins" panose="00000500000000000000"/>
              <a:cs typeface="Poppins" panose="00000500000000000000"/>
              <a:sym typeface="Poppins" panose="00000500000000000000"/>
            </a:endParaRPr>
          </a:p>
          <a:p>
            <a:pPr marL="0" lvl="0" indent="0" algn="l">
              <a:lnSpc>
                <a:spcPts val="1165"/>
              </a:lnSpc>
            </a:pPr>
            <a:r>
              <a:rPr lang="en-US" sz="1200" b="1">
                <a:solidFill>
                  <a:srgbClr val="2E2E2E"/>
                </a:solidFill>
                <a:latin typeface="Poppins" panose="00000500000000000000"/>
                <a:ea typeface="Poppins" panose="00000500000000000000"/>
                <a:cs typeface="Poppins" panose="00000500000000000000"/>
                <a:sym typeface="Poppins" panose="00000500000000000000"/>
              </a:rPr>
              <a:t>Increased energy demand and waste production</a:t>
            </a:r>
            <a:endParaRPr lang="en-US" sz="1200" b="1">
              <a:solidFill>
                <a:srgbClr val="2E2E2E"/>
              </a:solidFill>
              <a:latin typeface="Poppins" panose="00000500000000000000"/>
              <a:ea typeface="Poppins" panose="00000500000000000000"/>
              <a:cs typeface="Poppins" panose="00000500000000000000"/>
              <a:sym typeface="Poppins" panose="00000500000000000000"/>
            </a:endParaRPr>
          </a:p>
          <a:p>
            <a:pPr marL="0" lvl="0" indent="0" algn="l">
              <a:lnSpc>
                <a:spcPts val="1165"/>
              </a:lnSpc>
            </a:pPr>
            <a:r>
              <a:rPr lang="en-US" sz="1200" b="1">
                <a:solidFill>
                  <a:srgbClr val="2E2E2E"/>
                </a:solidFill>
                <a:latin typeface="Poppins" panose="00000500000000000000"/>
                <a:ea typeface="Poppins" panose="00000500000000000000"/>
                <a:cs typeface="Poppins" panose="00000500000000000000"/>
                <a:sym typeface="Poppins" panose="00000500000000000000"/>
              </a:rPr>
              <a:t>Higher exposure to climate risks</a:t>
            </a:r>
            <a:endParaRPr lang="en-US" sz="1200" b="1">
              <a:solidFill>
                <a:srgbClr val="2E2E2E"/>
              </a:solidFill>
              <a:latin typeface="Poppins" panose="00000500000000000000"/>
              <a:ea typeface="Poppins" panose="00000500000000000000"/>
              <a:cs typeface="Poppins" panose="00000500000000000000"/>
              <a:sym typeface="Poppins" panose="00000500000000000000"/>
            </a:endParaRPr>
          </a:p>
          <a:p>
            <a:pPr marL="0" lvl="0" indent="0" algn="l">
              <a:lnSpc>
                <a:spcPts val="1165"/>
              </a:lnSpc>
            </a:pPr>
            <a:r>
              <a:rPr lang="en-US" sz="1200" b="1">
                <a:solidFill>
                  <a:srgbClr val="2E2E2E"/>
                </a:solidFill>
                <a:latin typeface="Poppins" panose="00000500000000000000"/>
                <a:ea typeface="Poppins" panose="00000500000000000000"/>
                <a:cs typeface="Poppins" panose="00000500000000000000"/>
                <a:sym typeface="Poppins" panose="00000500000000000000"/>
              </a:rPr>
              <a:t>Access to modern opportunities and technology</a:t>
            </a:r>
            <a:endParaRPr lang="en-US" sz="1200" b="1">
              <a:solidFill>
                <a:srgbClr val="2E2E2E"/>
              </a:solidFill>
              <a:latin typeface="Poppins" panose="00000500000000000000"/>
              <a:ea typeface="Poppins" panose="00000500000000000000"/>
              <a:cs typeface="Poppins" panose="00000500000000000000"/>
              <a:sym typeface="Poppins" panose="00000500000000000000"/>
            </a:endParaRPr>
          </a:p>
        </p:txBody>
      </p:sp>
      <p:sp>
        <p:nvSpPr>
          <p:cNvPr id="7" name="TextBox 7"/>
          <p:cNvSpPr txBox="1"/>
          <p:nvPr/>
        </p:nvSpPr>
        <p:spPr>
          <a:xfrm>
            <a:off x="1028700" y="6319379"/>
            <a:ext cx="5955623" cy="732528"/>
          </a:xfrm>
          <a:prstGeom prst="rect">
            <a:avLst/>
          </a:prstGeom>
        </p:spPr>
        <p:txBody>
          <a:bodyPr lIns="0" tIns="0" rIns="0" bIns="0" rtlCol="0" anchor="t">
            <a:spAutoFit/>
          </a:bodyPr>
          <a:lstStyle/>
          <a:p>
            <a:pPr marL="0" lvl="0" indent="0" algn="l">
              <a:lnSpc>
                <a:spcPts val="1950"/>
              </a:lnSpc>
            </a:pPr>
            <a:r>
              <a:rPr lang="en-US" sz="2010">
                <a:solidFill>
                  <a:srgbClr val="2E2E2E"/>
                </a:solidFill>
                <a:latin typeface="Poppins" panose="00000500000000000000"/>
                <a:ea typeface="Poppins" panose="00000500000000000000"/>
                <a:cs typeface="Poppins" panose="00000500000000000000"/>
                <a:sym typeface="Poppins" panose="00000500000000000000"/>
              </a:rPr>
              <a:t>Urbanisation concentrated in Tongatapu</a:t>
            </a:r>
            <a:endParaRPr lang="en-US" sz="2010">
              <a:solidFill>
                <a:srgbClr val="2E2E2E"/>
              </a:solidFill>
              <a:latin typeface="Poppins" panose="00000500000000000000"/>
              <a:ea typeface="Poppins" panose="00000500000000000000"/>
              <a:cs typeface="Poppins" panose="00000500000000000000"/>
              <a:sym typeface="Poppins" panose="00000500000000000000"/>
            </a:endParaRPr>
          </a:p>
          <a:p>
            <a:pPr marL="0" lvl="0" indent="0" algn="l">
              <a:lnSpc>
                <a:spcPts val="1950"/>
              </a:lnSpc>
            </a:pPr>
            <a:r>
              <a:rPr lang="en-US" sz="2010">
                <a:solidFill>
                  <a:srgbClr val="2E2E2E"/>
                </a:solidFill>
                <a:latin typeface="Poppins" panose="00000500000000000000"/>
                <a:ea typeface="Poppins" panose="00000500000000000000"/>
                <a:cs typeface="Poppins" panose="00000500000000000000"/>
                <a:sym typeface="Poppins" panose="00000500000000000000"/>
              </a:rPr>
              <a:t>Rising resource demand on limited island land</a:t>
            </a:r>
            <a:endParaRPr lang="en-US" sz="2010">
              <a:solidFill>
                <a:srgbClr val="2E2E2E"/>
              </a:solidFill>
              <a:latin typeface="Poppins" panose="00000500000000000000"/>
              <a:ea typeface="Poppins" panose="00000500000000000000"/>
              <a:cs typeface="Poppins" panose="00000500000000000000"/>
              <a:sym typeface="Poppins" panose="00000500000000000000"/>
            </a:endParaRPr>
          </a:p>
          <a:p>
            <a:pPr marL="0" lvl="0" indent="0" algn="l">
              <a:lnSpc>
                <a:spcPts val="1950"/>
              </a:lnSpc>
            </a:pPr>
            <a:r>
              <a:rPr lang="en-US" sz="2010">
                <a:solidFill>
                  <a:srgbClr val="2E2E2E"/>
                </a:solidFill>
                <a:latin typeface="Poppins" panose="00000500000000000000"/>
                <a:ea typeface="Poppins" panose="00000500000000000000"/>
                <a:cs typeface="Poppins" panose="00000500000000000000"/>
                <a:sym typeface="Poppins" panose="00000500000000000000"/>
              </a:rPr>
              <a:t>Greater climate vulnerability in coastal zones</a:t>
            </a:r>
            <a:endParaRPr lang="en-US" sz="2010">
              <a:solidFill>
                <a:srgbClr val="2E2E2E"/>
              </a:solidFill>
              <a:latin typeface="Poppins" panose="00000500000000000000"/>
              <a:ea typeface="Poppins" panose="00000500000000000000"/>
              <a:cs typeface="Poppins" panose="00000500000000000000"/>
              <a:sym typeface="Poppins" panose="00000500000000000000"/>
            </a:endParaRPr>
          </a:p>
        </p:txBody>
      </p:sp>
      <p:sp>
        <p:nvSpPr>
          <p:cNvPr id="8" name="Freeform 8"/>
          <p:cNvSpPr/>
          <p:nvPr/>
        </p:nvSpPr>
        <p:spPr>
          <a:xfrm>
            <a:off x="10259926" y="1912953"/>
            <a:ext cx="6512546" cy="7327759"/>
          </a:xfrm>
          <a:custGeom>
            <a:avLst/>
            <a:gdLst/>
            <a:ahLst/>
            <a:cxnLst/>
            <a:rect l="l" t="t" r="r" b="b"/>
            <a:pathLst>
              <a:path w="6512546" h="7327759">
                <a:moveTo>
                  <a:pt x="0" y="0"/>
                </a:moveTo>
                <a:lnTo>
                  <a:pt x="6512546" y="0"/>
                </a:lnTo>
                <a:lnTo>
                  <a:pt x="6512546" y="7327759"/>
                </a:lnTo>
                <a:lnTo>
                  <a:pt x="0" y="7327759"/>
                </a:lnTo>
                <a:lnTo>
                  <a:pt x="0" y="0"/>
                </a:lnTo>
                <a:close/>
              </a:path>
            </a:pathLst>
          </a:custGeom>
          <a:blipFill>
            <a:blip r:embed="rId1"/>
            <a:stretch>
              <a:fillRect/>
            </a:stretch>
          </a:blipFill>
        </p:spPr>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A3B4C"/>
        </a:solidFill>
        <a:effectLst/>
      </p:bgPr>
    </p:bg>
    <p:spTree>
      <p:nvGrpSpPr>
        <p:cNvPr id="1" name=""/>
        <p:cNvGrpSpPr/>
        <p:nvPr/>
      </p:nvGrpSpPr>
      <p:grpSpPr>
        <a:xfrm>
          <a:off x="0" y="0"/>
          <a:ext cx="0" cy="0"/>
          <a:chOff x="0" y="0"/>
          <a:chExt cx="0" cy="0"/>
        </a:xfrm>
      </p:grpSpPr>
      <p:sp>
        <p:nvSpPr>
          <p:cNvPr id="2" name="TextBox 2"/>
          <p:cNvSpPr txBox="1"/>
          <p:nvPr/>
        </p:nvSpPr>
        <p:spPr>
          <a:xfrm>
            <a:off x="9363804" y="3703881"/>
            <a:ext cx="8107320" cy="3253348"/>
          </a:xfrm>
          <a:prstGeom prst="rect">
            <a:avLst/>
          </a:prstGeom>
        </p:spPr>
        <p:txBody>
          <a:bodyPr lIns="0" tIns="0" rIns="0" bIns="0" rtlCol="0" anchor="t">
            <a:spAutoFit/>
          </a:bodyPr>
          <a:lstStyle/>
          <a:p>
            <a:pPr marL="0" lvl="0" indent="0" algn="l">
              <a:lnSpc>
                <a:spcPts val="8080"/>
              </a:lnSpc>
            </a:pPr>
            <a:r>
              <a:rPr lang="en-US" sz="11220" b="1" spc="-561">
                <a:solidFill>
                  <a:srgbClr val="FAFAFA"/>
                </a:solidFill>
                <a:latin typeface="Aileron Bold" panose="00000800000000000000"/>
                <a:ea typeface="Aileron Bold" panose="00000800000000000000"/>
                <a:cs typeface="Aileron Bold" panose="00000800000000000000"/>
                <a:sym typeface="Aileron Bold" panose="00000800000000000000"/>
              </a:rPr>
              <a:t>CLIMATE</a:t>
            </a:r>
            <a:endParaRPr lang="en-US" sz="11220" b="1" spc="-561">
              <a:solidFill>
                <a:srgbClr val="FAFAFA"/>
              </a:solidFill>
              <a:latin typeface="Aileron Bold" panose="00000800000000000000"/>
              <a:ea typeface="Aileron Bold" panose="00000800000000000000"/>
              <a:cs typeface="Aileron Bold" panose="00000800000000000000"/>
              <a:sym typeface="Aileron Bold" panose="00000800000000000000"/>
            </a:endParaRPr>
          </a:p>
          <a:p>
            <a:pPr marL="0" lvl="0" indent="0" algn="l">
              <a:lnSpc>
                <a:spcPts val="8080"/>
              </a:lnSpc>
            </a:pPr>
            <a:r>
              <a:rPr lang="en-US" sz="11220" b="1" spc="-561">
                <a:solidFill>
                  <a:srgbClr val="FAFAFA"/>
                </a:solidFill>
                <a:latin typeface="Aileron Bold" panose="00000800000000000000"/>
                <a:ea typeface="Aileron Bold" panose="00000800000000000000"/>
                <a:cs typeface="Aileron Bold" panose="00000800000000000000"/>
                <a:sym typeface="Aileron Bold" panose="00000800000000000000"/>
              </a:rPr>
              <a:t>CHANGE</a:t>
            </a:r>
            <a:endParaRPr lang="en-US" sz="11220" b="1" spc="-561">
              <a:solidFill>
                <a:srgbClr val="FAFAFA"/>
              </a:solidFill>
              <a:latin typeface="Aileron Bold" panose="00000800000000000000"/>
              <a:ea typeface="Aileron Bold" panose="00000800000000000000"/>
              <a:cs typeface="Aileron Bold" panose="00000800000000000000"/>
              <a:sym typeface="Aileron Bold" panose="00000800000000000000"/>
            </a:endParaRPr>
          </a:p>
          <a:p>
            <a:pPr marL="0" lvl="0" indent="0" algn="l">
              <a:lnSpc>
                <a:spcPts val="8080"/>
              </a:lnSpc>
            </a:pPr>
            <a:r>
              <a:rPr lang="en-US" sz="11220" b="1" spc="-561">
                <a:solidFill>
                  <a:srgbClr val="FAFAFA"/>
                </a:solidFill>
                <a:latin typeface="Aileron Bold" panose="00000800000000000000"/>
                <a:ea typeface="Aileron Bold" panose="00000800000000000000"/>
                <a:cs typeface="Aileron Bold" panose="00000800000000000000"/>
                <a:sym typeface="Aileron Bold" panose="00000800000000000000"/>
              </a:rPr>
              <a:t>IMPACT</a:t>
            </a:r>
            <a:endParaRPr lang="en-US" sz="11220" b="1" spc="-561">
              <a:solidFill>
                <a:srgbClr val="FAFAFA"/>
              </a:solidFill>
              <a:latin typeface="Aileron Bold" panose="00000800000000000000"/>
              <a:ea typeface="Aileron Bold" panose="00000800000000000000"/>
              <a:cs typeface="Aileron Bold" panose="00000800000000000000"/>
              <a:sym typeface="Aileron Bold" panose="00000800000000000000"/>
            </a:endParaRPr>
          </a:p>
        </p:txBody>
      </p:sp>
      <p:sp>
        <p:nvSpPr>
          <p:cNvPr id="3" name="TextBox 3"/>
          <p:cNvSpPr txBox="1"/>
          <p:nvPr/>
        </p:nvSpPr>
        <p:spPr>
          <a:xfrm>
            <a:off x="9363804" y="1047750"/>
            <a:ext cx="7003770" cy="444627"/>
          </a:xfrm>
          <a:prstGeom prst="rect">
            <a:avLst/>
          </a:prstGeom>
        </p:spPr>
        <p:txBody>
          <a:bodyPr lIns="0" tIns="0" rIns="0" bIns="0" rtlCol="0" anchor="t">
            <a:spAutoFit/>
          </a:bodyPr>
          <a:lstStyle/>
          <a:p>
            <a:pPr marL="0" lvl="0" indent="0" algn="l">
              <a:lnSpc>
                <a:spcPts val="1165"/>
              </a:lnSpc>
            </a:pPr>
            <a:r>
              <a:rPr lang="en-US" sz="1200">
                <a:solidFill>
                  <a:srgbClr val="FAFAFA"/>
                </a:solidFill>
                <a:latin typeface="Poppins" panose="00000500000000000000"/>
                <a:ea typeface="Poppins" panose="00000500000000000000"/>
                <a:cs typeface="Poppins" panose="00000500000000000000"/>
                <a:sym typeface="Poppins" panose="00000500000000000000"/>
              </a:rPr>
              <a:t>Tonga faces rising seas, warming temperatures, coastal erosion, freshwater threats, and stronger storms. These compounding climate pressures threaten the islands' ecosystems, communities, and long-term sustainability.</a:t>
            </a:r>
            <a:endParaRPr lang="en-US" sz="1200">
              <a:solidFill>
                <a:srgbClr val="FAFAFA"/>
              </a:solidFill>
              <a:latin typeface="Poppins" panose="00000500000000000000"/>
              <a:ea typeface="Poppins" panose="00000500000000000000"/>
              <a:cs typeface="Poppins" panose="00000500000000000000"/>
              <a:sym typeface="Poppins" panose="00000500000000000000"/>
            </a:endParaRPr>
          </a:p>
        </p:txBody>
      </p:sp>
      <p:sp>
        <p:nvSpPr>
          <p:cNvPr id="4" name="TextBox 4"/>
          <p:cNvSpPr txBox="1"/>
          <p:nvPr/>
        </p:nvSpPr>
        <p:spPr>
          <a:xfrm>
            <a:off x="13104343" y="8207756"/>
            <a:ext cx="3709830" cy="587502"/>
          </a:xfrm>
          <a:prstGeom prst="rect">
            <a:avLst/>
          </a:prstGeom>
        </p:spPr>
        <p:txBody>
          <a:bodyPr lIns="0" tIns="0" rIns="0" bIns="0" rtlCol="0" anchor="t">
            <a:spAutoFit/>
          </a:bodyPr>
          <a:lstStyle/>
          <a:p>
            <a:pPr marL="0" lvl="0" indent="0" algn="l">
              <a:lnSpc>
                <a:spcPts val="1165"/>
              </a:lnSpc>
            </a:pPr>
            <a:r>
              <a:rPr lang="en-US" sz="1200">
                <a:solidFill>
                  <a:srgbClr val="FAFAFA"/>
                </a:solidFill>
                <a:latin typeface="Poppins" panose="00000500000000000000"/>
                <a:ea typeface="Poppins" panose="00000500000000000000"/>
                <a:cs typeface="Poppins" panose="00000500000000000000"/>
                <a:sym typeface="Poppins" panose="00000500000000000000"/>
              </a:rPr>
              <a:t>Each climate impact compounds the next — creating cascading risks for Tonga's coastal populations and natural environment that demand urgent attention and adaptation.</a:t>
            </a:r>
            <a:endParaRPr lang="en-US" sz="1200">
              <a:solidFill>
                <a:srgbClr val="FAFAFA"/>
              </a:solidFill>
              <a:latin typeface="Poppins" panose="00000500000000000000"/>
              <a:ea typeface="Poppins" panose="00000500000000000000"/>
              <a:cs typeface="Poppins" panose="00000500000000000000"/>
              <a:sym typeface="Poppins" panose="00000500000000000000"/>
            </a:endParaRPr>
          </a:p>
        </p:txBody>
      </p:sp>
      <p:sp>
        <p:nvSpPr>
          <p:cNvPr id="5" name="TextBox 5"/>
          <p:cNvSpPr txBox="1"/>
          <p:nvPr/>
        </p:nvSpPr>
        <p:spPr>
          <a:xfrm>
            <a:off x="1028700" y="1047750"/>
            <a:ext cx="5555178" cy="444627"/>
          </a:xfrm>
          <a:prstGeom prst="rect">
            <a:avLst/>
          </a:prstGeom>
        </p:spPr>
        <p:txBody>
          <a:bodyPr lIns="0" tIns="0" rIns="0" bIns="0" rtlCol="0" anchor="t">
            <a:spAutoFit/>
          </a:bodyPr>
          <a:lstStyle/>
          <a:p>
            <a:pPr marL="0" lvl="0" indent="0" algn="l">
              <a:lnSpc>
                <a:spcPts val="1165"/>
              </a:lnSpc>
            </a:pPr>
            <a:r>
              <a:rPr lang="en-US" sz="1200">
                <a:solidFill>
                  <a:srgbClr val="FAFAFA"/>
                </a:solidFill>
                <a:latin typeface="Poppins" panose="00000500000000000000"/>
                <a:ea typeface="Poppins" panose="00000500000000000000"/>
                <a:cs typeface="Poppins" panose="00000500000000000000"/>
                <a:sym typeface="Poppins" panose="00000500000000000000"/>
              </a:rPr>
              <a:t>As a low-lying Pacific Island nation, Tonga is among the most climate-vulnerable countries in the world. The following slides detail each major climate threat in depth.</a:t>
            </a:r>
            <a:endParaRPr lang="en-US" sz="1200">
              <a:solidFill>
                <a:srgbClr val="FAFAFA"/>
              </a:solidFill>
              <a:latin typeface="Poppins" panose="00000500000000000000"/>
              <a:ea typeface="Poppins" panose="00000500000000000000"/>
              <a:cs typeface="Poppins" panose="00000500000000000000"/>
              <a:sym typeface="Poppins" panose="00000500000000000000"/>
            </a:endParaRPr>
          </a:p>
        </p:txBody>
      </p:sp>
      <p:sp>
        <p:nvSpPr>
          <p:cNvPr id="6" name="TextBox 6"/>
          <p:cNvSpPr txBox="1"/>
          <p:nvPr/>
        </p:nvSpPr>
        <p:spPr>
          <a:xfrm>
            <a:off x="9363804" y="8298477"/>
            <a:ext cx="3060513" cy="953455"/>
          </a:xfrm>
          <a:prstGeom prst="rect">
            <a:avLst/>
          </a:prstGeom>
        </p:spPr>
        <p:txBody>
          <a:bodyPr lIns="0" tIns="0" rIns="0" bIns="0" rtlCol="0" anchor="t">
            <a:spAutoFit/>
          </a:bodyPr>
          <a:lstStyle/>
          <a:p>
            <a:pPr marL="0" lvl="0" indent="0" algn="l">
              <a:lnSpc>
                <a:spcPts val="1270"/>
              </a:lnSpc>
            </a:pPr>
            <a:r>
              <a:rPr lang="en-US" sz="1305">
                <a:solidFill>
                  <a:srgbClr val="FAFAFA"/>
                </a:solidFill>
                <a:latin typeface="Poppins" panose="00000500000000000000"/>
                <a:ea typeface="Poppins" panose="00000500000000000000"/>
                <a:cs typeface="Poppins" panose="00000500000000000000"/>
                <a:sym typeface="Poppins" panose="00000500000000000000"/>
              </a:rPr>
              <a:t>Key Climate Threats:</a:t>
            </a:r>
            <a:endParaRPr lang="en-US" sz="1305">
              <a:solidFill>
                <a:srgbClr val="FAFAFA"/>
              </a:solidFill>
              <a:latin typeface="Poppins" panose="00000500000000000000"/>
              <a:ea typeface="Poppins" panose="00000500000000000000"/>
              <a:cs typeface="Poppins" panose="00000500000000000000"/>
              <a:sym typeface="Poppins" panose="00000500000000000000"/>
            </a:endParaRPr>
          </a:p>
          <a:p>
            <a:pPr marL="0" lvl="0" indent="0" algn="l">
              <a:lnSpc>
                <a:spcPts val="1270"/>
              </a:lnSpc>
            </a:pPr>
            <a:r>
              <a:rPr lang="en-US" sz="1305">
                <a:solidFill>
                  <a:srgbClr val="FAFAFA"/>
                </a:solidFill>
                <a:latin typeface="Poppins" panose="00000500000000000000"/>
                <a:ea typeface="Poppins" panose="00000500000000000000"/>
                <a:cs typeface="Poppins" panose="00000500000000000000"/>
                <a:sym typeface="Poppins" panose="00000500000000000000"/>
              </a:rPr>
              <a:t>Rising sea levels</a:t>
            </a:r>
            <a:endParaRPr lang="en-US" sz="1305">
              <a:solidFill>
                <a:srgbClr val="FAFAFA"/>
              </a:solidFill>
              <a:latin typeface="Poppins" panose="00000500000000000000"/>
              <a:ea typeface="Poppins" panose="00000500000000000000"/>
              <a:cs typeface="Poppins" panose="00000500000000000000"/>
              <a:sym typeface="Poppins" panose="00000500000000000000"/>
            </a:endParaRPr>
          </a:p>
          <a:p>
            <a:pPr marL="0" lvl="0" indent="0" algn="l">
              <a:lnSpc>
                <a:spcPts val="1270"/>
              </a:lnSpc>
            </a:pPr>
            <a:r>
              <a:rPr lang="en-US" sz="1305">
                <a:solidFill>
                  <a:srgbClr val="FAFAFA"/>
                </a:solidFill>
                <a:latin typeface="Poppins" panose="00000500000000000000"/>
                <a:ea typeface="Poppins" panose="00000500000000000000"/>
                <a:cs typeface="Poppins" panose="00000500000000000000"/>
                <a:sym typeface="Poppins" panose="00000500000000000000"/>
              </a:rPr>
              <a:t>Warming temperatures</a:t>
            </a:r>
            <a:endParaRPr lang="en-US" sz="1305">
              <a:solidFill>
                <a:srgbClr val="FAFAFA"/>
              </a:solidFill>
              <a:latin typeface="Poppins" panose="00000500000000000000"/>
              <a:ea typeface="Poppins" panose="00000500000000000000"/>
              <a:cs typeface="Poppins" panose="00000500000000000000"/>
              <a:sym typeface="Poppins" panose="00000500000000000000"/>
            </a:endParaRPr>
          </a:p>
          <a:p>
            <a:pPr marL="0" lvl="0" indent="0" algn="l">
              <a:lnSpc>
                <a:spcPts val="1270"/>
              </a:lnSpc>
            </a:pPr>
            <a:r>
              <a:rPr lang="en-US" sz="1305">
                <a:solidFill>
                  <a:srgbClr val="FAFAFA"/>
                </a:solidFill>
                <a:latin typeface="Poppins" panose="00000500000000000000"/>
                <a:ea typeface="Poppins" panose="00000500000000000000"/>
                <a:cs typeface="Poppins" panose="00000500000000000000"/>
                <a:sym typeface="Poppins" panose="00000500000000000000"/>
              </a:rPr>
              <a:t>Coastal erosion</a:t>
            </a:r>
            <a:endParaRPr lang="en-US" sz="1305">
              <a:solidFill>
                <a:srgbClr val="FAFAFA"/>
              </a:solidFill>
              <a:latin typeface="Poppins" panose="00000500000000000000"/>
              <a:ea typeface="Poppins" panose="00000500000000000000"/>
              <a:cs typeface="Poppins" panose="00000500000000000000"/>
              <a:sym typeface="Poppins" panose="00000500000000000000"/>
            </a:endParaRPr>
          </a:p>
          <a:p>
            <a:pPr marL="0" lvl="0" indent="0" algn="l">
              <a:lnSpc>
                <a:spcPts val="1270"/>
              </a:lnSpc>
            </a:pPr>
            <a:r>
              <a:rPr lang="en-US" sz="1305">
                <a:solidFill>
                  <a:srgbClr val="FAFAFA"/>
                </a:solidFill>
                <a:latin typeface="Poppins" panose="00000500000000000000"/>
                <a:ea typeface="Poppins" panose="00000500000000000000"/>
                <a:cs typeface="Poppins" panose="00000500000000000000"/>
                <a:sym typeface="Poppins" panose="00000500000000000000"/>
              </a:rPr>
              <a:t>Freshwater contamination</a:t>
            </a:r>
            <a:endParaRPr lang="en-US" sz="1305">
              <a:solidFill>
                <a:srgbClr val="FAFAFA"/>
              </a:solidFill>
              <a:latin typeface="Poppins" panose="00000500000000000000"/>
              <a:ea typeface="Poppins" panose="00000500000000000000"/>
              <a:cs typeface="Poppins" panose="00000500000000000000"/>
              <a:sym typeface="Poppins" panose="00000500000000000000"/>
            </a:endParaRPr>
          </a:p>
          <a:p>
            <a:pPr marL="0" lvl="0" indent="0" algn="l">
              <a:lnSpc>
                <a:spcPts val="1270"/>
              </a:lnSpc>
            </a:pPr>
            <a:r>
              <a:rPr lang="en-US" sz="1305">
                <a:solidFill>
                  <a:srgbClr val="FAFAFA"/>
                </a:solidFill>
                <a:latin typeface="Poppins" panose="00000500000000000000"/>
                <a:ea typeface="Poppins" panose="00000500000000000000"/>
                <a:cs typeface="Poppins" panose="00000500000000000000"/>
                <a:sym typeface="Poppins" panose="00000500000000000000"/>
              </a:rPr>
              <a:t>Intense tropical cyclones</a:t>
            </a:r>
            <a:endParaRPr lang="en-US" sz="1305">
              <a:solidFill>
                <a:srgbClr val="FAFAFA"/>
              </a:solidFill>
              <a:latin typeface="Poppins" panose="00000500000000000000"/>
              <a:ea typeface="Poppins" panose="00000500000000000000"/>
              <a:cs typeface="Poppins" panose="00000500000000000000"/>
              <a:sym typeface="Poppins" panose="00000500000000000000"/>
            </a:endParaRPr>
          </a:p>
        </p:txBody>
      </p:sp>
      <p:sp>
        <p:nvSpPr>
          <p:cNvPr id="7" name="Freeform 7"/>
          <p:cNvSpPr/>
          <p:nvPr/>
        </p:nvSpPr>
        <p:spPr>
          <a:xfrm>
            <a:off x="1305438" y="3124048"/>
            <a:ext cx="6756666" cy="6030325"/>
          </a:xfrm>
          <a:custGeom>
            <a:avLst/>
            <a:gdLst/>
            <a:ahLst/>
            <a:cxnLst/>
            <a:rect l="l" t="t" r="r" b="b"/>
            <a:pathLst>
              <a:path w="6756666" h="6030325">
                <a:moveTo>
                  <a:pt x="0" y="0"/>
                </a:moveTo>
                <a:lnTo>
                  <a:pt x="6756666" y="0"/>
                </a:lnTo>
                <a:lnTo>
                  <a:pt x="6756666" y="6030325"/>
                </a:lnTo>
                <a:lnTo>
                  <a:pt x="0" y="6030325"/>
                </a:lnTo>
                <a:lnTo>
                  <a:pt x="0" y="0"/>
                </a:lnTo>
                <a:close/>
              </a:path>
            </a:pathLst>
          </a:custGeom>
          <a:blipFill>
            <a:blip r:embed="rId1"/>
            <a:stretch>
              <a:fillRect/>
            </a:stretch>
          </a:blipFill>
        </p:spPr>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A3B4C"/>
        </a:solidFill>
        <a:effectLst/>
      </p:bgPr>
    </p:bg>
    <p:spTree>
      <p:nvGrpSpPr>
        <p:cNvPr id="1" name=""/>
        <p:cNvGrpSpPr/>
        <p:nvPr/>
      </p:nvGrpSpPr>
      <p:grpSpPr>
        <a:xfrm>
          <a:off x="0" y="0"/>
          <a:ext cx="0" cy="0"/>
          <a:chOff x="0" y="0"/>
          <a:chExt cx="0" cy="0"/>
        </a:xfrm>
      </p:grpSpPr>
      <p:sp>
        <p:nvSpPr>
          <p:cNvPr id="2" name="TextBox 2"/>
          <p:cNvSpPr txBox="1"/>
          <p:nvPr/>
        </p:nvSpPr>
        <p:spPr>
          <a:xfrm>
            <a:off x="9402304" y="2770995"/>
            <a:ext cx="7856996" cy="1985884"/>
          </a:xfrm>
          <a:prstGeom prst="rect">
            <a:avLst/>
          </a:prstGeom>
        </p:spPr>
        <p:txBody>
          <a:bodyPr lIns="0" tIns="0" rIns="0" bIns="0" rtlCol="0" anchor="t">
            <a:spAutoFit/>
          </a:bodyPr>
          <a:lstStyle/>
          <a:p>
            <a:pPr marL="0" lvl="0" indent="0" algn="l">
              <a:lnSpc>
                <a:spcPts val="4925"/>
              </a:lnSpc>
            </a:pPr>
            <a:r>
              <a:rPr lang="en-US" sz="6840" b="1" spc="-341">
                <a:solidFill>
                  <a:srgbClr val="FAFAFA"/>
                </a:solidFill>
                <a:latin typeface="Aileron Bold" panose="00000800000000000000"/>
                <a:ea typeface="Aileron Bold" panose="00000800000000000000"/>
                <a:cs typeface="Aileron Bold" panose="00000800000000000000"/>
                <a:sym typeface="Aileron Bold" panose="00000800000000000000"/>
              </a:rPr>
              <a:t>RISING SEAS &amp; COASTAL VULNERABILITY</a:t>
            </a:r>
            <a:endParaRPr lang="en-US" sz="6840" b="1" spc="-341">
              <a:solidFill>
                <a:srgbClr val="FAFAFA"/>
              </a:solidFill>
              <a:latin typeface="Aileron Bold" panose="00000800000000000000"/>
              <a:ea typeface="Aileron Bold" panose="00000800000000000000"/>
              <a:cs typeface="Aileron Bold" panose="00000800000000000000"/>
              <a:sym typeface="Aileron Bold" panose="00000800000000000000"/>
            </a:endParaRPr>
          </a:p>
        </p:txBody>
      </p:sp>
      <p:sp>
        <p:nvSpPr>
          <p:cNvPr id="3" name="TextBox 3"/>
          <p:cNvSpPr txBox="1"/>
          <p:nvPr/>
        </p:nvSpPr>
        <p:spPr>
          <a:xfrm>
            <a:off x="9363804" y="1047750"/>
            <a:ext cx="7003770" cy="444627"/>
          </a:xfrm>
          <a:prstGeom prst="rect">
            <a:avLst/>
          </a:prstGeom>
        </p:spPr>
        <p:txBody>
          <a:bodyPr lIns="0" tIns="0" rIns="0" bIns="0" rtlCol="0" anchor="t">
            <a:spAutoFit/>
          </a:bodyPr>
          <a:lstStyle/>
          <a:p>
            <a:pPr marL="0" lvl="0" indent="0" algn="l">
              <a:lnSpc>
                <a:spcPts val="1165"/>
              </a:lnSpc>
            </a:pPr>
            <a:r>
              <a:rPr lang="en-US" sz="1200">
                <a:solidFill>
                  <a:srgbClr val="FAFAFA"/>
                </a:solidFill>
                <a:latin typeface="Poppins" panose="00000500000000000000"/>
                <a:ea typeface="Poppins" panose="00000500000000000000"/>
                <a:cs typeface="Poppins" panose="00000500000000000000"/>
                <a:sym typeface="Poppins" panose="00000500000000000000"/>
              </a:rPr>
              <a:t>Tonga's low-lying islands are among the most vulnerable in the Pacific. Sea level rise driven by climate change poses an existential threat to coastal communities, freshwater supplies, and the cultural heritage of the Tongan people.</a:t>
            </a:r>
            <a:endParaRPr lang="en-US" sz="1200">
              <a:solidFill>
                <a:srgbClr val="FAFAFA"/>
              </a:solidFill>
              <a:latin typeface="Poppins" panose="00000500000000000000"/>
              <a:ea typeface="Poppins" panose="00000500000000000000"/>
              <a:cs typeface="Poppins" panose="00000500000000000000"/>
              <a:sym typeface="Poppins" panose="00000500000000000000"/>
            </a:endParaRPr>
          </a:p>
        </p:txBody>
      </p:sp>
      <p:sp>
        <p:nvSpPr>
          <p:cNvPr id="4" name="TextBox 4"/>
          <p:cNvSpPr txBox="1"/>
          <p:nvPr/>
        </p:nvSpPr>
        <p:spPr>
          <a:xfrm>
            <a:off x="9363804" y="5868482"/>
            <a:ext cx="3966998" cy="873252"/>
          </a:xfrm>
          <a:prstGeom prst="rect">
            <a:avLst/>
          </a:prstGeom>
        </p:spPr>
        <p:txBody>
          <a:bodyPr lIns="0" tIns="0" rIns="0" bIns="0" rtlCol="0" anchor="t">
            <a:spAutoFit/>
          </a:bodyPr>
          <a:lstStyle/>
          <a:p>
            <a:pPr marL="0" lvl="0" indent="0" algn="l">
              <a:lnSpc>
                <a:spcPts val="1165"/>
              </a:lnSpc>
            </a:pPr>
            <a:r>
              <a:rPr lang="en-US" sz="1200">
                <a:solidFill>
                  <a:srgbClr val="FAFAFA"/>
                </a:solidFill>
                <a:latin typeface="Poppins" panose="00000500000000000000"/>
                <a:ea typeface="Poppins" panose="00000500000000000000"/>
                <a:cs typeface="Poppins" panose="00000500000000000000"/>
                <a:sym typeface="Poppins" panose="00000500000000000000"/>
              </a:rPr>
              <a:t>Saltwater intrusion contaminates freshwater lenses — the underground reserves that island communities depend on for drinking water and agriculture. As seas rise, these vital resources become increasingly threatened, putting food and water security at risk.</a:t>
            </a:r>
            <a:endParaRPr lang="en-US" sz="1200">
              <a:solidFill>
                <a:srgbClr val="FAFAFA"/>
              </a:solidFill>
              <a:latin typeface="Poppins" panose="00000500000000000000"/>
              <a:ea typeface="Poppins" panose="00000500000000000000"/>
              <a:cs typeface="Poppins" panose="00000500000000000000"/>
              <a:sym typeface="Poppins" panose="00000500000000000000"/>
            </a:endParaRPr>
          </a:p>
        </p:txBody>
      </p:sp>
      <p:sp>
        <p:nvSpPr>
          <p:cNvPr id="5" name="TextBox 5"/>
          <p:cNvSpPr txBox="1"/>
          <p:nvPr/>
        </p:nvSpPr>
        <p:spPr>
          <a:xfrm>
            <a:off x="14089272" y="5868482"/>
            <a:ext cx="3002546" cy="730377"/>
          </a:xfrm>
          <a:prstGeom prst="rect">
            <a:avLst/>
          </a:prstGeom>
        </p:spPr>
        <p:txBody>
          <a:bodyPr lIns="0" tIns="0" rIns="0" bIns="0" rtlCol="0" anchor="t">
            <a:spAutoFit/>
          </a:bodyPr>
          <a:lstStyle/>
          <a:p>
            <a:pPr marL="0" lvl="0" indent="0" algn="l">
              <a:lnSpc>
                <a:spcPts val="1165"/>
              </a:lnSpc>
            </a:pPr>
            <a:r>
              <a:rPr lang="en-US" sz="1200">
                <a:solidFill>
                  <a:srgbClr val="FAFAFA"/>
                </a:solidFill>
                <a:latin typeface="Poppins" panose="00000500000000000000"/>
                <a:ea typeface="Poppins" panose="00000500000000000000"/>
                <a:cs typeface="Poppins" panose="00000500000000000000"/>
                <a:sym typeface="Poppins" panose="00000500000000000000"/>
              </a:rPr>
              <a:t>Coastal flooding events are increasing in frequency and severity, inundating homes, farmland, and critical infrastructure across Tongatapu and outer island groups.</a:t>
            </a:r>
            <a:endParaRPr lang="en-US" sz="1200">
              <a:solidFill>
                <a:srgbClr val="FAFAFA"/>
              </a:solidFill>
              <a:latin typeface="Poppins" panose="00000500000000000000"/>
              <a:ea typeface="Poppins" panose="00000500000000000000"/>
              <a:cs typeface="Poppins" panose="00000500000000000000"/>
              <a:sym typeface="Poppins" panose="00000500000000000000"/>
            </a:endParaRPr>
          </a:p>
        </p:txBody>
      </p:sp>
      <p:sp>
        <p:nvSpPr>
          <p:cNvPr id="6" name="TextBox 6"/>
          <p:cNvSpPr txBox="1"/>
          <p:nvPr/>
        </p:nvSpPr>
        <p:spPr>
          <a:xfrm>
            <a:off x="9363804" y="8550656"/>
            <a:ext cx="3490061" cy="668106"/>
          </a:xfrm>
          <a:prstGeom prst="rect">
            <a:avLst/>
          </a:prstGeom>
        </p:spPr>
        <p:txBody>
          <a:bodyPr lIns="0" tIns="0" rIns="0" bIns="0" rtlCol="0" anchor="t">
            <a:spAutoFit/>
          </a:bodyPr>
          <a:lstStyle/>
          <a:p>
            <a:pPr marL="0" lvl="0" indent="0" algn="l">
              <a:lnSpc>
                <a:spcPts val="1290"/>
              </a:lnSpc>
            </a:pPr>
            <a:r>
              <a:rPr lang="en-US" sz="1330">
                <a:solidFill>
                  <a:srgbClr val="FAFAFA"/>
                </a:solidFill>
                <a:latin typeface="Poppins" panose="00000500000000000000"/>
                <a:ea typeface="Poppins" panose="00000500000000000000"/>
                <a:cs typeface="Poppins" panose="00000500000000000000"/>
                <a:sym typeface="Poppins" panose="00000500000000000000"/>
              </a:rPr>
              <a:t>Sea level rise of ~15 cm since 2000</a:t>
            </a:r>
            <a:endParaRPr lang="en-US" sz="1330">
              <a:solidFill>
                <a:srgbClr val="FAFAFA"/>
              </a:solidFill>
              <a:latin typeface="Poppins" panose="00000500000000000000"/>
              <a:ea typeface="Poppins" panose="00000500000000000000"/>
              <a:cs typeface="Poppins" panose="00000500000000000000"/>
              <a:sym typeface="Poppins" panose="00000500000000000000"/>
            </a:endParaRPr>
          </a:p>
          <a:p>
            <a:pPr marL="0" lvl="0" indent="0" algn="l">
              <a:lnSpc>
                <a:spcPts val="1290"/>
              </a:lnSpc>
            </a:pPr>
            <a:r>
              <a:rPr lang="en-US" sz="1330">
                <a:solidFill>
                  <a:srgbClr val="FAFAFA"/>
                </a:solidFill>
                <a:latin typeface="Poppins" panose="00000500000000000000"/>
                <a:ea typeface="Poppins" panose="00000500000000000000"/>
                <a:cs typeface="Poppins" panose="00000500000000000000"/>
                <a:sym typeface="Poppins" panose="00000500000000000000"/>
              </a:rPr>
              <a:t>Increased coastal flooding events</a:t>
            </a:r>
            <a:endParaRPr lang="en-US" sz="1330">
              <a:solidFill>
                <a:srgbClr val="FAFAFA"/>
              </a:solidFill>
              <a:latin typeface="Poppins" panose="00000500000000000000"/>
              <a:ea typeface="Poppins" panose="00000500000000000000"/>
              <a:cs typeface="Poppins" panose="00000500000000000000"/>
              <a:sym typeface="Poppins" panose="00000500000000000000"/>
            </a:endParaRPr>
          </a:p>
          <a:p>
            <a:pPr marL="0" lvl="0" indent="0" algn="l">
              <a:lnSpc>
                <a:spcPts val="1290"/>
              </a:lnSpc>
            </a:pPr>
            <a:r>
              <a:rPr lang="en-US" sz="1330">
                <a:solidFill>
                  <a:srgbClr val="FAFAFA"/>
                </a:solidFill>
                <a:latin typeface="Poppins" panose="00000500000000000000"/>
                <a:ea typeface="Poppins" panose="00000500000000000000"/>
                <a:cs typeface="Poppins" panose="00000500000000000000"/>
                <a:sym typeface="Poppins" panose="00000500000000000000"/>
              </a:rPr>
              <a:t>Saltwater intrusion in freshwater lenses</a:t>
            </a:r>
            <a:endParaRPr lang="en-US" sz="1330">
              <a:solidFill>
                <a:srgbClr val="FAFAFA"/>
              </a:solidFill>
              <a:latin typeface="Poppins" panose="00000500000000000000"/>
              <a:ea typeface="Poppins" panose="00000500000000000000"/>
              <a:cs typeface="Poppins" panose="00000500000000000000"/>
              <a:sym typeface="Poppins" panose="00000500000000000000"/>
            </a:endParaRPr>
          </a:p>
          <a:p>
            <a:pPr marL="0" lvl="0" indent="0" algn="l">
              <a:lnSpc>
                <a:spcPts val="1290"/>
              </a:lnSpc>
            </a:pPr>
            <a:r>
              <a:rPr lang="en-US" sz="1330">
                <a:solidFill>
                  <a:srgbClr val="FAFAFA"/>
                </a:solidFill>
                <a:latin typeface="Poppins" panose="00000500000000000000"/>
                <a:ea typeface="Poppins" panose="00000500000000000000"/>
                <a:cs typeface="Poppins" panose="00000500000000000000"/>
                <a:sym typeface="Poppins" panose="00000500000000000000"/>
              </a:rPr>
              <a:t>Erosion threatening homes and farmland</a:t>
            </a:r>
            <a:endParaRPr lang="en-US" sz="1330">
              <a:solidFill>
                <a:srgbClr val="FAFAFA"/>
              </a:solidFill>
              <a:latin typeface="Poppins" panose="00000500000000000000"/>
              <a:ea typeface="Poppins" panose="00000500000000000000"/>
              <a:cs typeface="Poppins" panose="00000500000000000000"/>
              <a:sym typeface="Poppins" panose="00000500000000000000"/>
            </a:endParaRPr>
          </a:p>
        </p:txBody>
      </p:sp>
      <p:sp>
        <p:nvSpPr>
          <p:cNvPr id="7" name="Freeform 7"/>
          <p:cNvSpPr/>
          <p:nvPr/>
        </p:nvSpPr>
        <p:spPr>
          <a:xfrm>
            <a:off x="1556385" y="438785"/>
            <a:ext cx="7061835" cy="9111615"/>
          </a:xfrm>
          <a:custGeom>
            <a:avLst/>
            <a:gdLst/>
            <a:ahLst/>
            <a:cxnLst/>
            <a:rect l="l" t="t" r="r" b="b"/>
            <a:pathLst>
              <a:path w="7270634" h="22791211">
                <a:moveTo>
                  <a:pt x="0" y="0"/>
                </a:moveTo>
                <a:lnTo>
                  <a:pt x="7270633" y="0"/>
                </a:lnTo>
                <a:lnTo>
                  <a:pt x="7270633" y="22791211"/>
                </a:lnTo>
                <a:lnTo>
                  <a:pt x="0" y="22791211"/>
                </a:lnTo>
                <a:lnTo>
                  <a:pt x="0" y="0"/>
                </a:lnTo>
                <a:close/>
              </a:path>
            </a:pathLst>
          </a:custGeom>
          <a:blipFill>
            <a:blip r:embed="rId1"/>
            <a:stretch>
              <a:fillRect/>
            </a:stretch>
          </a:blipFill>
        </p:spPr>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A3B4C"/>
        </a:solidFill>
        <a:effectLst/>
      </p:bgPr>
    </p:bg>
    <p:spTree>
      <p:nvGrpSpPr>
        <p:cNvPr id="1" name=""/>
        <p:cNvGrpSpPr/>
        <p:nvPr/>
      </p:nvGrpSpPr>
      <p:grpSpPr>
        <a:xfrm>
          <a:off x="0" y="0"/>
          <a:ext cx="0" cy="0"/>
          <a:chOff x="0" y="0"/>
          <a:chExt cx="0" cy="0"/>
        </a:xfrm>
      </p:grpSpPr>
      <p:sp>
        <p:nvSpPr>
          <p:cNvPr id="2" name="TextBox 2"/>
          <p:cNvSpPr txBox="1"/>
          <p:nvPr/>
        </p:nvSpPr>
        <p:spPr>
          <a:xfrm>
            <a:off x="9363804" y="5467350"/>
            <a:ext cx="7875158" cy="2684520"/>
          </a:xfrm>
          <a:prstGeom prst="rect">
            <a:avLst/>
          </a:prstGeom>
        </p:spPr>
        <p:txBody>
          <a:bodyPr lIns="0" tIns="0" rIns="0" bIns="0" rtlCol="0" anchor="t">
            <a:spAutoFit/>
          </a:bodyPr>
          <a:lstStyle/>
          <a:p>
            <a:pPr marL="0" lvl="0" indent="0" algn="l">
              <a:lnSpc>
                <a:spcPts val="5080"/>
              </a:lnSpc>
            </a:pPr>
            <a:r>
              <a:rPr lang="en-US" sz="7055" b="1" spc="-352">
                <a:solidFill>
                  <a:srgbClr val="FAFAFA"/>
                </a:solidFill>
                <a:latin typeface="Aileron Bold" panose="00000800000000000000"/>
                <a:ea typeface="Aileron Bold" panose="00000800000000000000"/>
                <a:cs typeface="Aileron Bold" panose="00000800000000000000"/>
                <a:sym typeface="Aileron Bold" panose="00000800000000000000"/>
              </a:rPr>
              <a:t>TEMPERATURE ANOMALIES &amp; CORAL REEF HEALTH</a:t>
            </a:r>
            <a:endParaRPr lang="en-US" sz="7055" b="1" spc="-352">
              <a:solidFill>
                <a:srgbClr val="FAFAFA"/>
              </a:solidFill>
              <a:latin typeface="Aileron Bold" panose="00000800000000000000"/>
              <a:ea typeface="Aileron Bold" panose="00000800000000000000"/>
              <a:cs typeface="Aileron Bold" panose="00000800000000000000"/>
              <a:sym typeface="Aileron Bold" panose="00000800000000000000"/>
            </a:endParaRPr>
          </a:p>
        </p:txBody>
      </p:sp>
      <p:sp>
        <p:nvSpPr>
          <p:cNvPr id="3" name="TextBox 3"/>
          <p:cNvSpPr txBox="1"/>
          <p:nvPr/>
        </p:nvSpPr>
        <p:spPr>
          <a:xfrm>
            <a:off x="9363804" y="3524250"/>
            <a:ext cx="7003770" cy="717140"/>
          </a:xfrm>
          <a:prstGeom prst="rect">
            <a:avLst/>
          </a:prstGeom>
        </p:spPr>
        <p:txBody>
          <a:bodyPr lIns="0" tIns="0" rIns="0" bIns="0" rtlCol="0" anchor="t">
            <a:spAutoFit/>
          </a:bodyPr>
          <a:lstStyle/>
          <a:p>
            <a:pPr marL="0" lvl="0" indent="0" algn="l">
              <a:lnSpc>
                <a:spcPts val="1355"/>
              </a:lnSpc>
            </a:pPr>
            <a:r>
              <a:rPr lang="en-US" sz="1400">
                <a:solidFill>
                  <a:srgbClr val="FAFAFA"/>
                </a:solidFill>
                <a:latin typeface="Poppins" panose="00000500000000000000"/>
                <a:ea typeface="Poppins" panose="00000500000000000000"/>
                <a:cs typeface="Poppins" panose="00000500000000000000"/>
                <a:sym typeface="Poppins" panose="00000500000000000000"/>
              </a:rPr>
              <a:t>Tonga's mean sea surface temperatures have risen steadily since 2000, with anomalies exceeding +1.2°C by 2026. Warmer oceans trigger coral bleaching events, weakening reef structures that protect coastlines and support the fisheries that Tongan communities depend on for food and livelihoods.</a:t>
            </a:r>
            <a:endParaRPr lang="en-US" sz="1400">
              <a:solidFill>
                <a:srgbClr val="FAFAFA"/>
              </a:solidFill>
              <a:latin typeface="Poppins" panose="00000500000000000000"/>
              <a:ea typeface="Poppins" panose="00000500000000000000"/>
              <a:cs typeface="Poppins" panose="00000500000000000000"/>
              <a:sym typeface="Poppins" panose="00000500000000000000"/>
            </a:endParaRPr>
          </a:p>
        </p:txBody>
      </p:sp>
      <p:sp>
        <p:nvSpPr>
          <p:cNvPr id="4" name="TextBox 4"/>
          <p:cNvSpPr txBox="1"/>
          <p:nvPr/>
        </p:nvSpPr>
        <p:spPr>
          <a:xfrm>
            <a:off x="11599462" y="8369681"/>
            <a:ext cx="5481590" cy="717140"/>
          </a:xfrm>
          <a:prstGeom prst="rect">
            <a:avLst/>
          </a:prstGeom>
        </p:spPr>
        <p:txBody>
          <a:bodyPr lIns="0" tIns="0" rIns="0" bIns="0" rtlCol="0" anchor="t">
            <a:spAutoFit/>
          </a:bodyPr>
          <a:lstStyle/>
          <a:p>
            <a:pPr marL="0" lvl="0" indent="0" algn="l">
              <a:lnSpc>
                <a:spcPts val="1355"/>
              </a:lnSpc>
            </a:pPr>
            <a:r>
              <a:rPr lang="en-US" sz="1400">
                <a:solidFill>
                  <a:srgbClr val="FAFAFA"/>
                </a:solidFill>
                <a:latin typeface="Poppins" panose="00000500000000000000"/>
                <a:ea typeface="Poppins" panose="00000500000000000000"/>
                <a:cs typeface="Poppins" panose="00000500000000000000"/>
                <a:sym typeface="Poppins" panose="00000500000000000000"/>
              </a:rPr>
              <a:t>Degraded coral reefs reduce coastal protection, accelerating erosion and storm surge damage. Declining fish stocks from reef loss threaten food security and the traditional fishing practices central to Tongan culture and economy.</a:t>
            </a:r>
            <a:endParaRPr lang="en-US" sz="1400">
              <a:solidFill>
                <a:srgbClr val="FAFAFA"/>
              </a:solidFill>
              <a:latin typeface="Poppins" panose="00000500000000000000"/>
              <a:ea typeface="Poppins" panose="00000500000000000000"/>
              <a:cs typeface="Poppins" panose="00000500000000000000"/>
              <a:sym typeface="Poppins" panose="00000500000000000000"/>
            </a:endParaRPr>
          </a:p>
        </p:txBody>
      </p:sp>
      <p:sp>
        <p:nvSpPr>
          <p:cNvPr id="5" name="TextBox 5"/>
          <p:cNvSpPr txBox="1"/>
          <p:nvPr/>
        </p:nvSpPr>
        <p:spPr>
          <a:xfrm>
            <a:off x="9363804" y="1038225"/>
            <a:ext cx="3108416" cy="1060040"/>
          </a:xfrm>
          <a:prstGeom prst="rect">
            <a:avLst/>
          </a:prstGeom>
        </p:spPr>
        <p:txBody>
          <a:bodyPr lIns="0" tIns="0" rIns="0" bIns="0" rtlCol="0" anchor="t">
            <a:spAutoFit/>
          </a:bodyPr>
          <a:lstStyle/>
          <a:p>
            <a:pPr marL="0" lvl="0" indent="0" algn="l">
              <a:lnSpc>
                <a:spcPts val="1355"/>
              </a:lnSpc>
            </a:pPr>
            <a:r>
              <a:rPr lang="en-US" sz="1400">
                <a:solidFill>
                  <a:srgbClr val="FAFAFA"/>
                </a:solidFill>
                <a:latin typeface="Poppins" panose="00000500000000000000"/>
                <a:ea typeface="Poppins" panose="00000500000000000000"/>
                <a:cs typeface="Poppins" panose="00000500000000000000"/>
                <a:sym typeface="Poppins" panose="00000500000000000000"/>
              </a:rPr>
              <a:t>Rising sea surface temperatures above 28°C trigger mass bleaching events across Tonga's reef systems, with recovery periods shortening as anomalies intensify year over year.</a:t>
            </a:r>
            <a:endParaRPr lang="en-US" sz="1400">
              <a:solidFill>
                <a:srgbClr val="FAFAFA"/>
              </a:solidFill>
              <a:latin typeface="Poppins" panose="00000500000000000000"/>
              <a:ea typeface="Poppins" panose="00000500000000000000"/>
              <a:cs typeface="Poppins" panose="00000500000000000000"/>
              <a:sym typeface="Poppins" panose="00000500000000000000"/>
            </a:endParaRPr>
          </a:p>
        </p:txBody>
      </p:sp>
      <p:sp>
        <p:nvSpPr>
          <p:cNvPr id="6" name="TextBox 6"/>
          <p:cNvSpPr txBox="1"/>
          <p:nvPr/>
        </p:nvSpPr>
        <p:spPr>
          <a:xfrm>
            <a:off x="13156778" y="1038225"/>
            <a:ext cx="3108416" cy="1060040"/>
          </a:xfrm>
          <a:prstGeom prst="rect">
            <a:avLst/>
          </a:prstGeom>
        </p:spPr>
        <p:txBody>
          <a:bodyPr lIns="0" tIns="0" rIns="0" bIns="0" rtlCol="0" anchor="t">
            <a:spAutoFit/>
          </a:bodyPr>
          <a:lstStyle/>
          <a:p>
            <a:pPr marL="0" lvl="0" indent="0" algn="l">
              <a:lnSpc>
                <a:spcPts val="1355"/>
              </a:lnSpc>
            </a:pPr>
            <a:r>
              <a:rPr lang="en-US" sz="1400">
                <a:solidFill>
                  <a:srgbClr val="FAFAFA"/>
                </a:solidFill>
                <a:latin typeface="Poppins" panose="00000500000000000000"/>
                <a:ea typeface="Poppins" panose="00000500000000000000"/>
                <a:cs typeface="Poppins" panose="00000500000000000000"/>
                <a:sym typeface="Poppins" panose="00000500000000000000"/>
              </a:rPr>
              <a:t>Over 60% of Tonga's coral reefs show signs of bleaching stress. Healthy reefs buffer wave energy by up to 97%, making their decline a critical coastal vulnerability factor.</a:t>
            </a:r>
            <a:endParaRPr lang="en-US" sz="1400">
              <a:solidFill>
                <a:srgbClr val="FAFAFA"/>
              </a:solidFill>
              <a:latin typeface="Poppins" panose="00000500000000000000"/>
              <a:ea typeface="Poppins" panose="00000500000000000000"/>
              <a:cs typeface="Poppins" panose="00000500000000000000"/>
              <a:sym typeface="Poppins" panose="00000500000000000000"/>
            </a:endParaRPr>
          </a:p>
        </p:txBody>
      </p:sp>
      <p:sp>
        <p:nvSpPr>
          <p:cNvPr id="7" name="TextBox 7"/>
          <p:cNvSpPr txBox="1"/>
          <p:nvPr/>
        </p:nvSpPr>
        <p:spPr>
          <a:xfrm>
            <a:off x="9363804" y="8369681"/>
            <a:ext cx="2696679" cy="888590"/>
          </a:xfrm>
          <a:prstGeom prst="rect">
            <a:avLst/>
          </a:prstGeom>
        </p:spPr>
        <p:txBody>
          <a:bodyPr lIns="0" tIns="0" rIns="0" bIns="0" rtlCol="0" anchor="t">
            <a:spAutoFit/>
          </a:bodyPr>
          <a:lstStyle/>
          <a:p>
            <a:pPr marL="0" lvl="0" indent="0" algn="l">
              <a:lnSpc>
                <a:spcPts val="1355"/>
              </a:lnSpc>
            </a:pPr>
            <a:r>
              <a:rPr lang="en-US" sz="1400">
                <a:solidFill>
                  <a:srgbClr val="FAFAFA"/>
                </a:solidFill>
                <a:latin typeface="Poppins" panose="00000500000000000000"/>
                <a:ea typeface="Poppins" panose="00000500000000000000"/>
                <a:cs typeface="Poppins" panose="00000500000000000000"/>
                <a:sym typeface="Poppins" panose="00000500000000000000"/>
              </a:rPr>
              <a:t>Temperature rising</a:t>
            </a:r>
            <a:endParaRPr lang="en-US" sz="1400">
              <a:solidFill>
                <a:srgbClr val="FAFAFA"/>
              </a:solidFill>
              <a:latin typeface="Poppins" panose="00000500000000000000"/>
              <a:ea typeface="Poppins" panose="00000500000000000000"/>
              <a:cs typeface="Poppins" panose="00000500000000000000"/>
              <a:sym typeface="Poppins" panose="00000500000000000000"/>
            </a:endParaRPr>
          </a:p>
          <a:p>
            <a:pPr marL="0" lvl="0" indent="0" algn="l">
              <a:lnSpc>
                <a:spcPts val="1355"/>
              </a:lnSpc>
            </a:pPr>
            <a:r>
              <a:rPr lang="en-US" sz="1400">
                <a:solidFill>
                  <a:srgbClr val="FAFAFA"/>
                </a:solidFill>
                <a:latin typeface="Poppins" panose="00000500000000000000"/>
                <a:ea typeface="Poppins" panose="00000500000000000000"/>
                <a:cs typeface="Poppins" panose="00000500000000000000"/>
                <a:sym typeface="Poppins" panose="00000500000000000000"/>
              </a:rPr>
              <a:t>Coral bleaching events</a:t>
            </a:r>
            <a:endParaRPr lang="en-US" sz="1400">
              <a:solidFill>
                <a:srgbClr val="FAFAFA"/>
              </a:solidFill>
              <a:latin typeface="Poppins" panose="00000500000000000000"/>
              <a:ea typeface="Poppins" panose="00000500000000000000"/>
              <a:cs typeface="Poppins" panose="00000500000000000000"/>
              <a:sym typeface="Poppins" panose="00000500000000000000"/>
            </a:endParaRPr>
          </a:p>
          <a:p>
            <a:pPr marL="0" lvl="0" indent="0" algn="l">
              <a:lnSpc>
                <a:spcPts val="1355"/>
              </a:lnSpc>
            </a:pPr>
            <a:r>
              <a:rPr lang="en-US" sz="1400">
                <a:solidFill>
                  <a:srgbClr val="FAFAFA"/>
                </a:solidFill>
                <a:latin typeface="Poppins" panose="00000500000000000000"/>
                <a:ea typeface="Poppins" panose="00000500000000000000"/>
                <a:cs typeface="Poppins" panose="00000500000000000000"/>
                <a:sym typeface="Poppins" panose="00000500000000000000"/>
              </a:rPr>
              <a:t>Fisheries declining</a:t>
            </a:r>
            <a:endParaRPr lang="en-US" sz="1400">
              <a:solidFill>
                <a:srgbClr val="FAFAFA"/>
              </a:solidFill>
              <a:latin typeface="Poppins" panose="00000500000000000000"/>
              <a:ea typeface="Poppins" panose="00000500000000000000"/>
              <a:cs typeface="Poppins" panose="00000500000000000000"/>
              <a:sym typeface="Poppins" panose="00000500000000000000"/>
            </a:endParaRPr>
          </a:p>
          <a:p>
            <a:pPr marL="0" lvl="0" indent="0" algn="l">
              <a:lnSpc>
                <a:spcPts val="1355"/>
              </a:lnSpc>
            </a:pPr>
            <a:r>
              <a:rPr lang="en-US" sz="1400">
                <a:solidFill>
                  <a:srgbClr val="FAFAFA"/>
                </a:solidFill>
                <a:latin typeface="Poppins" panose="00000500000000000000"/>
                <a:ea typeface="Poppins" panose="00000500000000000000"/>
                <a:cs typeface="Poppins" panose="00000500000000000000"/>
                <a:sym typeface="Poppins" panose="00000500000000000000"/>
              </a:rPr>
              <a:t>Coastal exposure up</a:t>
            </a:r>
            <a:endParaRPr lang="en-US" sz="1400">
              <a:solidFill>
                <a:srgbClr val="FAFAFA"/>
              </a:solidFill>
              <a:latin typeface="Poppins" panose="00000500000000000000"/>
              <a:ea typeface="Poppins" panose="00000500000000000000"/>
              <a:cs typeface="Poppins" panose="00000500000000000000"/>
              <a:sym typeface="Poppins" panose="00000500000000000000"/>
            </a:endParaRPr>
          </a:p>
          <a:p>
            <a:pPr marL="0" lvl="0" indent="0" algn="l">
              <a:lnSpc>
                <a:spcPts val="1355"/>
              </a:lnSpc>
            </a:pPr>
            <a:r>
              <a:rPr lang="en-US" sz="1400">
                <a:solidFill>
                  <a:srgbClr val="FAFAFA"/>
                </a:solidFill>
                <a:latin typeface="Poppins" panose="00000500000000000000"/>
                <a:ea typeface="Poppins" panose="00000500000000000000"/>
                <a:cs typeface="Poppins" panose="00000500000000000000"/>
                <a:sym typeface="Poppins" panose="00000500000000000000"/>
              </a:rPr>
              <a:t>Resilience threatened</a:t>
            </a:r>
            <a:endParaRPr lang="en-US" sz="1400">
              <a:solidFill>
                <a:srgbClr val="FAFAFA"/>
              </a:solidFill>
              <a:latin typeface="Poppins" panose="00000500000000000000"/>
              <a:ea typeface="Poppins" panose="00000500000000000000"/>
              <a:cs typeface="Poppins" panose="00000500000000000000"/>
              <a:sym typeface="Poppins" panose="00000500000000000000"/>
            </a:endParaRPr>
          </a:p>
        </p:txBody>
      </p:sp>
      <p:sp>
        <p:nvSpPr>
          <p:cNvPr id="8" name="Freeform 8"/>
          <p:cNvSpPr/>
          <p:nvPr/>
        </p:nvSpPr>
        <p:spPr>
          <a:xfrm>
            <a:off x="635044" y="78269"/>
            <a:ext cx="8279079" cy="8216986"/>
          </a:xfrm>
          <a:custGeom>
            <a:avLst/>
            <a:gdLst/>
            <a:ahLst/>
            <a:cxnLst/>
            <a:rect l="l" t="t" r="r" b="b"/>
            <a:pathLst>
              <a:path w="8279079" h="8216986">
                <a:moveTo>
                  <a:pt x="0" y="0"/>
                </a:moveTo>
                <a:lnTo>
                  <a:pt x="8279079" y="0"/>
                </a:lnTo>
                <a:lnTo>
                  <a:pt x="8279079" y="8216986"/>
                </a:lnTo>
                <a:lnTo>
                  <a:pt x="0" y="8216986"/>
                </a:lnTo>
                <a:lnTo>
                  <a:pt x="0" y="0"/>
                </a:lnTo>
                <a:close/>
              </a:path>
            </a:pathLst>
          </a:custGeom>
          <a:blipFill>
            <a:blip r:embed="rId1"/>
            <a:stretch>
              <a:fillRect/>
            </a:stretch>
          </a:blipFill>
        </p:spPr>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3EFFF"/>
        </a:solidFill>
        <a:effectLst/>
      </p:bgPr>
    </p:bg>
    <p:spTree>
      <p:nvGrpSpPr>
        <p:cNvPr id="1" name=""/>
        <p:cNvGrpSpPr/>
        <p:nvPr/>
      </p:nvGrpSpPr>
      <p:grpSpPr>
        <a:xfrm>
          <a:off x="0" y="0"/>
          <a:ext cx="0" cy="0"/>
          <a:chOff x="0" y="0"/>
          <a:chExt cx="0" cy="0"/>
        </a:xfrm>
      </p:grpSpPr>
      <p:sp>
        <p:nvSpPr>
          <p:cNvPr id="2" name="TextBox 2"/>
          <p:cNvSpPr txBox="1"/>
          <p:nvPr/>
        </p:nvSpPr>
        <p:spPr>
          <a:xfrm>
            <a:off x="1028700" y="6423864"/>
            <a:ext cx="7929860" cy="2832285"/>
          </a:xfrm>
          <a:prstGeom prst="rect">
            <a:avLst/>
          </a:prstGeom>
        </p:spPr>
        <p:txBody>
          <a:bodyPr lIns="0" tIns="0" rIns="0" bIns="0" rtlCol="0" anchor="t">
            <a:spAutoFit/>
          </a:bodyPr>
          <a:lstStyle/>
          <a:p>
            <a:pPr marL="0" lvl="0" indent="0" algn="l">
              <a:lnSpc>
                <a:spcPts val="5365"/>
              </a:lnSpc>
            </a:pPr>
            <a:r>
              <a:rPr lang="en-US" sz="7450" b="1" spc="-372">
                <a:solidFill>
                  <a:srgbClr val="2A3B4C"/>
                </a:solidFill>
                <a:latin typeface="Aileron Bold" panose="00000800000000000000"/>
                <a:ea typeface="Aileron Bold" panose="00000800000000000000"/>
                <a:cs typeface="Aileron Bold" panose="00000800000000000000"/>
                <a:sym typeface="Aileron Bold" panose="00000800000000000000"/>
              </a:rPr>
              <a:t>COASTAL EROSION &amp; INFRASTRUCTURE THREATS</a:t>
            </a:r>
            <a:endParaRPr lang="en-US" sz="7450" b="1" spc="-372">
              <a:solidFill>
                <a:srgbClr val="2A3B4C"/>
              </a:solidFill>
              <a:latin typeface="Aileron Bold" panose="00000800000000000000"/>
              <a:ea typeface="Aileron Bold" panose="00000800000000000000"/>
              <a:cs typeface="Aileron Bold" panose="00000800000000000000"/>
              <a:sym typeface="Aileron Bold" panose="00000800000000000000"/>
            </a:endParaRPr>
          </a:p>
        </p:txBody>
      </p:sp>
      <p:sp>
        <p:nvSpPr>
          <p:cNvPr id="3" name="TextBox 3"/>
          <p:cNvSpPr txBox="1"/>
          <p:nvPr/>
        </p:nvSpPr>
        <p:spPr>
          <a:xfrm>
            <a:off x="1028700" y="4754122"/>
            <a:ext cx="7003770" cy="1060040"/>
          </a:xfrm>
          <a:prstGeom prst="rect">
            <a:avLst/>
          </a:prstGeom>
        </p:spPr>
        <p:txBody>
          <a:bodyPr lIns="0" tIns="0" rIns="0" bIns="0" rtlCol="0" anchor="t">
            <a:spAutoFit/>
          </a:bodyPr>
          <a:lstStyle/>
          <a:p>
            <a:pPr marL="0" lvl="0" indent="0" algn="l">
              <a:lnSpc>
                <a:spcPts val="1355"/>
              </a:lnSpc>
            </a:pPr>
            <a:r>
              <a:rPr lang="en-US" sz="1400">
                <a:solidFill>
                  <a:srgbClr val="2E2E2E"/>
                </a:solidFill>
                <a:latin typeface="Poppins" panose="00000500000000000000"/>
                <a:ea typeface="Poppins" panose="00000500000000000000"/>
                <a:cs typeface="Poppins" panose="00000500000000000000"/>
                <a:sym typeface="Poppins" panose="00000500000000000000"/>
              </a:rPr>
              <a:t>As sea levels rise and storm surges intensify, Tonga's coastal communities face growing vulnerability. The shrinking land area forces communities inland, strains limited resources, and erodes the deep cultural connections Tongans hold with their coastal environment. Without urgent adaptation measures, entire communities risk displacement and irreversible loss of land and heritage.</a:t>
            </a:r>
            <a:endParaRPr lang="en-US" sz="1400">
              <a:solidFill>
                <a:srgbClr val="2E2E2E"/>
              </a:solidFill>
              <a:latin typeface="Poppins" panose="00000500000000000000"/>
              <a:ea typeface="Poppins" panose="00000500000000000000"/>
              <a:cs typeface="Poppins" panose="00000500000000000000"/>
              <a:sym typeface="Poppins" panose="00000500000000000000"/>
            </a:endParaRPr>
          </a:p>
        </p:txBody>
      </p:sp>
      <p:sp>
        <p:nvSpPr>
          <p:cNvPr id="4" name="TextBox 4"/>
          <p:cNvSpPr txBox="1"/>
          <p:nvPr/>
        </p:nvSpPr>
        <p:spPr>
          <a:xfrm>
            <a:off x="1028700" y="1854563"/>
            <a:ext cx="5534336" cy="717140"/>
          </a:xfrm>
          <a:prstGeom prst="rect">
            <a:avLst/>
          </a:prstGeom>
        </p:spPr>
        <p:txBody>
          <a:bodyPr lIns="0" tIns="0" rIns="0" bIns="0" rtlCol="0" anchor="t">
            <a:spAutoFit/>
          </a:bodyPr>
          <a:lstStyle/>
          <a:p>
            <a:pPr marL="0" lvl="0" indent="0" algn="l">
              <a:lnSpc>
                <a:spcPts val="1355"/>
              </a:lnSpc>
            </a:pPr>
            <a:r>
              <a:rPr lang="en-US" sz="1400">
                <a:solidFill>
                  <a:srgbClr val="2E2E2E"/>
                </a:solidFill>
                <a:latin typeface="Poppins" panose="00000500000000000000"/>
                <a:ea typeface="Poppins" panose="00000500000000000000"/>
                <a:cs typeface="Poppins" panose="00000500000000000000"/>
                <a:sym typeface="Poppins" panose="00000500000000000000"/>
              </a:rPr>
              <a:t>Coastal erosion is one of the most visible and damaging consequences of climate change in Tonga, steadily consuming land, destroying infrastructure, and threatening the cultural heritage of island communities.</a:t>
            </a:r>
            <a:endParaRPr lang="en-US" sz="1400">
              <a:solidFill>
                <a:srgbClr val="2E2E2E"/>
              </a:solidFill>
              <a:latin typeface="Poppins" panose="00000500000000000000"/>
              <a:ea typeface="Poppins" panose="00000500000000000000"/>
              <a:cs typeface="Poppins" panose="00000500000000000000"/>
              <a:sym typeface="Poppins" panose="00000500000000000000"/>
            </a:endParaRPr>
          </a:p>
        </p:txBody>
      </p:sp>
      <p:sp>
        <p:nvSpPr>
          <p:cNvPr id="5" name="TextBox 5"/>
          <p:cNvSpPr txBox="1"/>
          <p:nvPr/>
        </p:nvSpPr>
        <p:spPr>
          <a:xfrm>
            <a:off x="1028700" y="3333732"/>
            <a:ext cx="5534336" cy="892924"/>
          </a:xfrm>
          <a:prstGeom prst="rect">
            <a:avLst/>
          </a:prstGeom>
        </p:spPr>
        <p:txBody>
          <a:bodyPr lIns="0" tIns="0" rIns="0" bIns="0" rtlCol="0" anchor="t">
            <a:spAutoFit/>
          </a:bodyPr>
          <a:lstStyle/>
          <a:p>
            <a:pPr marL="0" lvl="0" indent="0" algn="l">
              <a:lnSpc>
                <a:spcPts val="1360"/>
              </a:lnSpc>
            </a:pPr>
            <a:r>
              <a:rPr lang="en-US" sz="1400">
                <a:solidFill>
                  <a:srgbClr val="2E2E2E"/>
                </a:solidFill>
                <a:latin typeface="Poppins" panose="00000500000000000000"/>
                <a:ea typeface="Poppins" panose="00000500000000000000"/>
                <a:cs typeface="Poppins" panose="00000500000000000000"/>
                <a:sym typeface="Poppins" panose="00000500000000000000"/>
              </a:rPr>
              <a:t>Homes and infrastructure along coastlines are increasingly damaged or lost</a:t>
            </a:r>
            <a:endParaRPr lang="en-US" sz="1400">
              <a:solidFill>
                <a:srgbClr val="2E2E2E"/>
              </a:solidFill>
              <a:latin typeface="Poppins" panose="00000500000000000000"/>
              <a:ea typeface="Poppins" panose="00000500000000000000"/>
              <a:cs typeface="Poppins" panose="00000500000000000000"/>
              <a:sym typeface="Poppins" panose="00000500000000000000"/>
            </a:endParaRPr>
          </a:p>
          <a:p>
            <a:pPr marL="0" lvl="0" indent="0" algn="l">
              <a:lnSpc>
                <a:spcPts val="1360"/>
              </a:lnSpc>
            </a:pPr>
            <a:r>
              <a:rPr lang="en-US" sz="1400">
                <a:solidFill>
                  <a:srgbClr val="2E2E2E"/>
                </a:solidFill>
                <a:latin typeface="Poppins" panose="00000500000000000000"/>
                <a:ea typeface="Poppins" panose="00000500000000000000"/>
                <a:cs typeface="Poppins" panose="00000500000000000000"/>
                <a:sym typeface="Poppins" panose="00000500000000000000"/>
              </a:rPr>
              <a:t>Cultural sites and burial grounds are being swallowed by the sea</a:t>
            </a:r>
            <a:endParaRPr lang="en-US" sz="1400">
              <a:solidFill>
                <a:srgbClr val="2E2E2E"/>
              </a:solidFill>
              <a:latin typeface="Poppins" panose="00000500000000000000"/>
              <a:ea typeface="Poppins" panose="00000500000000000000"/>
              <a:cs typeface="Poppins" panose="00000500000000000000"/>
              <a:sym typeface="Poppins" panose="00000500000000000000"/>
            </a:endParaRPr>
          </a:p>
          <a:p>
            <a:pPr marL="0" lvl="0" indent="0" algn="l">
              <a:lnSpc>
                <a:spcPts val="1360"/>
              </a:lnSpc>
            </a:pPr>
            <a:r>
              <a:rPr lang="en-US" sz="1400">
                <a:solidFill>
                  <a:srgbClr val="2E2E2E"/>
                </a:solidFill>
                <a:latin typeface="Poppins" panose="00000500000000000000"/>
                <a:ea typeface="Poppins" panose="00000500000000000000"/>
                <a:cs typeface="Poppins" panose="00000500000000000000"/>
                <a:sym typeface="Poppins" panose="00000500000000000000"/>
              </a:rPr>
              <a:t>Loss of arable land intensifies food and livelihood insecurity</a:t>
            </a:r>
            <a:endParaRPr lang="en-US" sz="1400">
              <a:solidFill>
                <a:srgbClr val="2E2E2E"/>
              </a:solidFill>
              <a:latin typeface="Poppins" panose="00000500000000000000"/>
              <a:ea typeface="Poppins" panose="00000500000000000000"/>
              <a:cs typeface="Poppins" panose="00000500000000000000"/>
              <a:sym typeface="Poppins" panose="00000500000000000000"/>
            </a:endParaRPr>
          </a:p>
        </p:txBody>
      </p:sp>
      <p:sp>
        <p:nvSpPr>
          <p:cNvPr id="6" name="Freeform 6"/>
          <p:cNvSpPr/>
          <p:nvPr/>
        </p:nvSpPr>
        <p:spPr>
          <a:xfrm>
            <a:off x="9628889" y="423205"/>
            <a:ext cx="8086452" cy="8220028"/>
          </a:xfrm>
          <a:custGeom>
            <a:avLst/>
            <a:gdLst/>
            <a:ahLst/>
            <a:cxnLst/>
            <a:rect l="l" t="t" r="r" b="b"/>
            <a:pathLst>
              <a:path w="8086452" h="8220028">
                <a:moveTo>
                  <a:pt x="0" y="0"/>
                </a:moveTo>
                <a:lnTo>
                  <a:pt x="8086452" y="0"/>
                </a:lnTo>
                <a:lnTo>
                  <a:pt x="8086452" y="8220028"/>
                </a:lnTo>
                <a:lnTo>
                  <a:pt x="0" y="8220028"/>
                </a:lnTo>
                <a:lnTo>
                  <a:pt x="0" y="0"/>
                </a:lnTo>
                <a:close/>
              </a:path>
            </a:pathLst>
          </a:custGeom>
          <a:blipFill>
            <a:blip r:embed="rId1"/>
            <a:stretch>
              <a:fillRect/>
            </a:stretch>
          </a:blipFill>
        </p:spPr>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A3B4C"/>
        </a:solidFill>
        <a:effectLst/>
      </p:bgPr>
    </p:bg>
    <p:spTree>
      <p:nvGrpSpPr>
        <p:cNvPr id="1" name=""/>
        <p:cNvGrpSpPr/>
        <p:nvPr/>
      </p:nvGrpSpPr>
      <p:grpSpPr>
        <a:xfrm>
          <a:off x="0" y="0"/>
          <a:ext cx="0" cy="0"/>
          <a:chOff x="0" y="0"/>
          <a:chExt cx="0" cy="0"/>
        </a:xfrm>
      </p:grpSpPr>
      <p:sp>
        <p:nvSpPr>
          <p:cNvPr id="2" name="TextBox 2"/>
          <p:cNvSpPr txBox="1"/>
          <p:nvPr/>
        </p:nvSpPr>
        <p:spPr>
          <a:xfrm>
            <a:off x="9402304" y="2751945"/>
            <a:ext cx="7856996" cy="1823636"/>
          </a:xfrm>
          <a:prstGeom prst="rect">
            <a:avLst/>
          </a:prstGeom>
        </p:spPr>
        <p:txBody>
          <a:bodyPr lIns="0" tIns="0" rIns="0" bIns="0" rtlCol="0" anchor="t">
            <a:spAutoFit/>
          </a:bodyPr>
          <a:lstStyle/>
          <a:p>
            <a:pPr marL="0" lvl="0" indent="0" algn="l">
              <a:lnSpc>
                <a:spcPts val="4535"/>
              </a:lnSpc>
            </a:pPr>
            <a:r>
              <a:rPr lang="en-US" sz="6295" b="1" spc="-314">
                <a:solidFill>
                  <a:srgbClr val="FAFAFA"/>
                </a:solidFill>
                <a:latin typeface="Aileron Bold" panose="00000800000000000000"/>
                <a:ea typeface="Aileron Bold" panose="00000800000000000000"/>
                <a:cs typeface="Aileron Bold" panose="00000800000000000000"/>
                <a:sym typeface="Aileron Bold" panose="00000800000000000000"/>
              </a:rPr>
              <a:t>FRESHWATER THREATS &amp; RAINFALL VARIABILITY</a:t>
            </a:r>
            <a:endParaRPr lang="en-US" sz="6295" b="1" spc="-314">
              <a:solidFill>
                <a:srgbClr val="FAFAFA"/>
              </a:solidFill>
              <a:latin typeface="Aileron Bold" panose="00000800000000000000"/>
              <a:ea typeface="Aileron Bold" panose="00000800000000000000"/>
              <a:cs typeface="Aileron Bold" panose="00000800000000000000"/>
              <a:sym typeface="Aileron Bold" panose="00000800000000000000"/>
            </a:endParaRPr>
          </a:p>
        </p:txBody>
      </p:sp>
      <p:sp>
        <p:nvSpPr>
          <p:cNvPr id="3" name="TextBox 3"/>
          <p:cNvSpPr txBox="1"/>
          <p:nvPr/>
        </p:nvSpPr>
        <p:spPr>
          <a:xfrm>
            <a:off x="9363804" y="1047750"/>
            <a:ext cx="7003770" cy="444627"/>
          </a:xfrm>
          <a:prstGeom prst="rect">
            <a:avLst/>
          </a:prstGeom>
        </p:spPr>
        <p:txBody>
          <a:bodyPr lIns="0" tIns="0" rIns="0" bIns="0" rtlCol="0" anchor="t">
            <a:spAutoFit/>
          </a:bodyPr>
          <a:lstStyle/>
          <a:p>
            <a:pPr marL="0" lvl="0" indent="0" algn="l">
              <a:lnSpc>
                <a:spcPts val="1165"/>
              </a:lnSpc>
            </a:pPr>
            <a:r>
              <a:rPr lang="en-US" sz="1200">
                <a:solidFill>
                  <a:srgbClr val="FAFAFA"/>
                </a:solidFill>
                <a:latin typeface="Poppins" panose="00000500000000000000"/>
                <a:ea typeface="Poppins" panose="00000500000000000000"/>
                <a:cs typeface="Poppins" panose="00000500000000000000"/>
                <a:sym typeface="Poppins" panose="00000500000000000000"/>
              </a:rPr>
              <a:t>Tonga's freshwater supply is critically vulnerable. Rising sea levels drive saltwater intrusion into underground freshwater lenses, while shifting rainfall patterns create unpredictable cycles of drought and flooding that threaten communities across all island groups.</a:t>
            </a:r>
            <a:endParaRPr lang="en-US" sz="1200">
              <a:solidFill>
                <a:srgbClr val="FAFAFA"/>
              </a:solidFill>
              <a:latin typeface="Poppins" panose="00000500000000000000"/>
              <a:ea typeface="Poppins" panose="00000500000000000000"/>
              <a:cs typeface="Poppins" panose="00000500000000000000"/>
              <a:sym typeface="Poppins" panose="00000500000000000000"/>
            </a:endParaRPr>
          </a:p>
        </p:txBody>
      </p:sp>
      <p:sp>
        <p:nvSpPr>
          <p:cNvPr id="4" name="TextBox 4"/>
          <p:cNvSpPr txBox="1"/>
          <p:nvPr/>
        </p:nvSpPr>
        <p:spPr>
          <a:xfrm>
            <a:off x="9363804" y="5868482"/>
            <a:ext cx="3966998" cy="873252"/>
          </a:xfrm>
          <a:prstGeom prst="rect">
            <a:avLst/>
          </a:prstGeom>
        </p:spPr>
        <p:txBody>
          <a:bodyPr lIns="0" tIns="0" rIns="0" bIns="0" rtlCol="0" anchor="t">
            <a:spAutoFit/>
          </a:bodyPr>
          <a:lstStyle/>
          <a:p>
            <a:pPr marL="0" lvl="0" indent="0" algn="l">
              <a:lnSpc>
                <a:spcPts val="1165"/>
              </a:lnSpc>
            </a:pPr>
            <a:r>
              <a:rPr lang="en-US" sz="1200">
                <a:solidFill>
                  <a:srgbClr val="FAFAFA"/>
                </a:solidFill>
                <a:latin typeface="Poppins" panose="00000500000000000000"/>
                <a:ea typeface="Poppins" panose="00000500000000000000"/>
                <a:cs typeface="Poppins" panose="00000500000000000000"/>
                <a:sym typeface="Poppins" panose="00000500000000000000"/>
              </a:rPr>
              <a:t>Saltwater intrusion contaminates the thin freshwater lenses beneath low-lying islands. As sea levels rise, saline water seeps into groundwater reserves — Tonga's primary drinking source — rendering wells unusable and forcing costly desalination measures.</a:t>
            </a:r>
            <a:endParaRPr lang="en-US" sz="1200">
              <a:solidFill>
                <a:srgbClr val="FAFAFA"/>
              </a:solidFill>
              <a:latin typeface="Poppins" panose="00000500000000000000"/>
              <a:ea typeface="Poppins" panose="00000500000000000000"/>
              <a:cs typeface="Poppins" panose="00000500000000000000"/>
              <a:sym typeface="Poppins" panose="00000500000000000000"/>
            </a:endParaRPr>
          </a:p>
        </p:txBody>
      </p:sp>
      <p:sp>
        <p:nvSpPr>
          <p:cNvPr id="5" name="TextBox 5"/>
          <p:cNvSpPr txBox="1"/>
          <p:nvPr/>
        </p:nvSpPr>
        <p:spPr>
          <a:xfrm>
            <a:off x="14089272" y="5868482"/>
            <a:ext cx="3002546" cy="873252"/>
          </a:xfrm>
          <a:prstGeom prst="rect">
            <a:avLst/>
          </a:prstGeom>
        </p:spPr>
        <p:txBody>
          <a:bodyPr lIns="0" tIns="0" rIns="0" bIns="0" rtlCol="0" anchor="t">
            <a:spAutoFit/>
          </a:bodyPr>
          <a:lstStyle/>
          <a:p>
            <a:pPr marL="0" lvl="0" indent="0" algn="l">
              <a:lnSpc>
                <a:spcPts val="1165"/>
              </a:lnSpc>
            </a:pPr>
            <a:r>
              <a:rPr lang="en-US" sz="1200">
                <a:solidFill>
                  <a:srgbClr val="FAFAFA"/>
                </a:solidFill>
                <a:latin typeface="Poppins" panose="00000500000000000000"/>
                <a:ea typeface="Poppins" panose="00000500000000000000"/>
                <a:cs typeface="Poppins" panose="00000500000000000000"/>
                <a:sym typeface="Poppins" panose="00000500000000000000"/>
              </a:rPr>
              <a:t>Rainfall anomalies intensify water stress. Prolonged droughts reduce recharge of freshwater lenses, while intense rainfall events cause flooding and surface runoff, further degrading water quality and availability.</a:t>
            </a:r>
            <a:endParaRPr lang="en-US" sz="1200">
              <a:solidFill>
                <a:srgbClr val="FAFAFA"/>
              </a:solidFill>
              <a:latin typeface="Poppins" panose="00000500000000000000"/>
              <a:ea typeface="Poppins" panose="00000500000000000000"/>
              <a:cs typeface="Poppins" panose="00000500000000000000"/>
              <a:sym typeface="Poppins" panose="00000500000000000000"/>
            </a:endParaRPr>
          </a:p>
        </p:txBody>
      </p:sp>
      <p:sp>
        <p:nvSpPr>
          <p:cNvPr id="6" name="TextBox 6"/>
          <p:cNvSpPr txBox="1"/>
          <p:nvPr/>
        </p:nvSpPr>
        <p:spPr>
          <a:xfrm>
            <a:off x="9363804" y="8550656"/>
            <a:ext cx="3490061" cy="615160"/>
          </a:xfrm>
          <a:prstGeom prst="rect">
            <a:avLst/>
          </a:prstGeom>
        </p:spPr>
        <p:txBody>
          <a:bodyPr lIns="0" tIns="0" rIns="0" bIns="0" rtlCol="0" anchor="t">
            <a:spAutoFit/>
          </a:bodyPr>
          <a:lstStyle/>
          <a:p>
            <a:pPr marL="0" lvl="0" indent="0" algn="l">
              <a:lnSpc>
                <a:spcPts val="1190"/>
              </a:lnSpc>
            </a:pPr>
            <a:r>
              <a:rPr lang="en-US" sz="1225">
                <a:solidFill>
                  <a:srgbClr val="FAFAFA"/>
                </a:solidFill>
                <a:latin typeface="Poppins" panose="00000500000000000000"/>
                <a:ea typeface="Poppins" panose="00000500000000000000"/>
                <a:cs typeface="Poppins" panose="00000500000000000000"/>
                <a:sym typeface="Poppins" panose="00000500000000000000"/>
              </a:rPr>
              <a:t>Saltwater intrusion into freshwater lenses</a:t>
            </a:r>
            <a:endParaRPr lang="en-US" sz="1225">
              <a:solidFill>
                <a:srgbClr val="FAFAFA"/>
              </a:solidFill>
              <a:latin typeface="Poppins" panose="00000500000000000000"/>
              <a:ea typeface="Poppins" panose="00000500000000000000"/>
              <a:cs typeface="Poppins" panose="00000500000000000000"/>
              <a:sym typeface="Poppins" panose="00000500000000000000"/>
            </a:endParaRPr>
          </a:p>
          <a:p>
            <a:pPr marL="0" lvl="0" indent="0" algn="l">
              <a:lnSpc>
                <a:spcPts val="1190"/>
              </a:lnSpc>
            </a:pPr>
            <a:r>
              <a:rPr lang="en-US" sz="1225">
                <a:solidFill>
                  <a:srgbClr val="FAFAFA"/>
                </a:solidFill>
                <a:latin typeface="Poppins" panose="00000500000000000000"/>
                <a:ea typeface="Poppins" panose="00000500000000000000"/>
                <a:cs typeface="Poppins" panose="00000500000000000000"/>
                <a:sym typeface="Poppins" panose="00000500000000000000"/>
              </a:rPr>
              <a:t>Rainfall variability causing droughts &amp; floods</a:t>
            </a:r>
            <a:endParaRPr lang="en-US" sz="1225">
              <a:solidFill>
                <a:srgbClr val="FAFAFA"/>
              </a:solidFill>
              <a:latin typeface="Poppins" panose="00000500000000000000"/>
              <a:ea typeface="Poppins" panose="00000500000000000000"/>
              <a:cs typeface="Poppins" panose="00000500000000000000"/>
              <a:sym typeface="Poppins" panose="00000500000000000000"/>
            </a:endParaRPr>
          </a:p>
          <a:p>
            <a:pPr marL="0" lvl="0" indent="0" algn="l">
              <a:lnSpc>
                <a:spcPts val="1190"/>
              </a:lnSpc>
            </a:pPr>
            <a:r>
              <a:rPr lang="en-US" sz="1225">
                <a:solidFill>
                  <a:srgbClr val="FAFAFA"/>
                </a:solidFill>
                <a:latin typeface="Poppins" panose="00000500000000000000"/>
                <a:ea typeface="Poppins" panose="00000500000000000000"/>
                <a:cs typeface="Poppins" panose="00000500000000000000"/>
                <a:sym typeface="Poppins" panose="00000500000000000000"/>
              </a:rPr>
              <a:t>Declining groundwater quality and availability</a:t>
            </a:r>
            <a:endParaRPr lang="en-US" sz="1225">
              <a:solidFill>
                <a:srgbClr val="FAFAFA"/>
              </a:solidFill>
              <a:latin typeface="Poppins" panose="00000500000000000000"/>
              <a:ea typeface="Poppins" panose="00000500000000000000"/>
              <a:cs typeface="Poppins" panose="00000500000000000000"/>
              <a:sym typeface="Poppins" panose="00000500000000000000"/>
            </a:endParaRPr>
          </a:p>
        </p:txBody>
      </p:sp>
      <p:sp>
        <p:nvSpPr>
          <p:cNvPr id="7" name="Freeform 7"/>
          <p:cNvSpPr/>
          <p:nvPr/>
        </p:nvSpPr>
        <p:spPr>
          <a:xfrm>
            <a:off x="1544820" y="957749"/>
            <a:ext cx="7694026" cy="8869194"/>
          </a:xfrm>
          <a:custGeom>
            <a:avLst/>
            <a:gdLst/>
            <a:ahLst/>
            <a:cxnLst/>
            <a:rect l="l" t="t" r="r" b="b"/>
            <a:pathLst>
              <a:path w="7694026" h="8869194">
                <a:moveTo>
                  <a:pt x="0" y="0"/>
                </a:moveTo>
                <a:lnTo>
                  <a:pt x="7694026" y="0"/>
                </a:lnTo>
                <a:lnTo>
                  <a:pt x="7694026" y="8869194"/>
                </a:lnTo>
                <a:lnTo>
                  <a:pt x="0" y="8869194"/>
                </a:lnTo>
                <a:lnTo>
                  <a:pt x="0" y="0"/>
                </a:lnTo>
                <a:close/>
              </a:path>
            </a:pathLst>
          </a:custGeom>
          <a:blipFill>
            <a:blip r:embed="rId1"/>
            <a:stretch>
              <a:fillRect/>
            </a:stretch>
          </a:blipFill>
        </p:spPr>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A3B4C"/>
        </a:solidFill>
        <a:effectLst/>
      </p:bgPr>
    </p:bg>
    <p:spTree>
      <p:nvGrpSpPr>
        <p:cNvPr id="1" name=""/>
        <p:cNvGrpSpPr/>
        <p:nvPr/>
      </p:nvGrpSpPr>
      <p:grpSpPr>
        <a:xfrm>
          <a:off x="0" y="0"/>
          <a:ext cx="0" cy="0"/>
          <a:chOff x="0" y="0"/>
          <a:chExt cx="0" cy="0"/>
        </a:xfrm>
      </p:grpSpPr>
      <p:sp>
        <p:nvSpPr>
          <p:cNvPr id="2" name="TextBox 2"/>
          <p:cNvSpPr txBox="1"/>
          <p:nvPr/>
        </p:nvSpPr>
        <p:spPr>
          <a:xfrm>
            <a:off x="9363804" y="5467350"/>
            <a:ext cx="7875158" cy="2684520"/>
          </a:xfrm>
          <a:prstGeom prst="rect">
            <a:avLst/>
          </a:prstGeom>
        </p:spPr>
        <p:txBody>
          <a:bodyPr lIns="0" tIns="0" rIns="0" bIns="0" rtlCol="0" anchor="t">
            <a:spAutoFit/>
          </a:bodyPr>
          <a:lstStyle/>
          <a:p>
            <a:pPr marL="0" lvl="0" indent="0" algn="l">
              <a:lnSpc>
                <a:spcPts val="5080"/>
              </a:lnSpc>
            </a:pPr>
            <a:r>
              <a:rPr lang="en-US" sz="7055" b="1" spc="-352">
                <a:solidFill>
                  <a:srgbClr val="FAFAFA"/>
                </a:solidFill>
                <a:latin typeface="Aileron Bold" panose="00000800000000000000"/>
                <a:ea typeface="Aileron Bold" panose="00000800000000000000"/>
                <a:cs typeface="Aileron Bold" panose="00000800000000000000"/>
                <a:sym typeface="Aileron Bold" panose="00000800000000000000"/>
              </a:rPr>
              <a:t>EXTREME WEATHER EVENTS &amp; POPULATION EXPOSURE</a:t>
            </a:r>
            <a:endParaRPr lang="en-US" sz="7055" b="1" spc="-352">
              <a:solidFill>
                <a:srgbClr val="FAFAFA"/>
              </a:solidFill>
              <a:latin typeface="Aileron Bold" panose="00000800000000000000"/>
              <a:ea typeface="Aileron Bold" panose="00000800000000000000"/>
              <a:cs typeface="Aileron Bold" panose="00000800000000000000"/>
              <a:sym typeface="Aileron Bold" panose="00000800000000000000"/>
            </a:endParaRPr>
          </a:p>
        </p:txBody>
      </p:sp>
      <p:sp>
        <p:nvSpPr>
          <p:cNvPr id="3" name="TextBox 3"/>
          <p:cNvSpPr txBox="1"/>
          <p:nvPr/>
        </p:nvSpPr>
        <p:spPr>
          <a:xfrm>
            <a:off x="9363804" y="3533775"/>
            <a:ext cx="7003770" cy="628204"/>
          </a:xfrm>
          <a:prstGeom prst="rect">
            <a:avLst/>
          </a:prstGeom>
        </p:spPr>
        <p:txBody>
          <a:bodyPr lIns="0" tIns="0" rIns="0" bIns="0" rtlCol="0" anchor="t">
            <a:spAutoFit/>
          </a:bodyPr>
          <a:lstStyle/>
          <a:p>
            <a:pPr marL="0" lvl="0" indent="0" algn="l">
              <a:lnSpc>
                <a:spcPts val="1250"/>
              </a:lnSpc>
            </a:pPr>
            <a:r>
              <a:rPr lang="en-US" sz="1290">
                <a:solidFill>
                  <a:srgbClr val="FAFAFA"/>
                </a:solidFill>
                <a:latin typeface="Poppins" panose="00000500000000000000"/>
                <a:ea typeface="Poppins" panose="00000500000000000000"/>
                <a:cs typeface="Poppins" panose="00000500000000000000"/>
                <a:sym typeface="Poppins" panose="00000500000000000000"/>
              </a:rPr>
              <a:t>Tonga's coastal communities face growing danger from intensifying tropical cyclones. As climate change warms Pacific waters, storm systems become more powerful and unpredictable, threatening lives, infrastructure, and livelihoods across the island groups.</a:t>
            </a:r>
            <a:endParaRPr lang="en-US" sz="1290">
              <a:solidFill>
                <a:srgbClr val="FAFAFA"/>
              </a:solidFill>
              <a:latin typeface="Poppins" panose="00000500000000000000"/>
              <a:ea typeface="Poppins" panose="00000500000000000000"/>
              <a:cs typeface="Poppins" panose="00000500000000000000"/>
              <a:sym typeface="Poppins" panose="00000500000000000000"/>
            </a:endParaRPr>
          </a:p>
        </p:txBody>
      </p:sp>
      <p:sp>
        <p:nvSpPr>
          <p:cNvPr id="4" name="TextBox 4"/>
          <p:cNvSpPr txBox="1"/>
          <p:nvPr/>
        </p:nvSpPr>
        <p:spPr>
          <a:xfrm>
            <a:off x="11599462" y="8379206"/>
            <a:ext cx="5481590" cy="475804"/>
          </a:xfrm>
          <a:prstGeom prst="rect">
            <a:avLst/>
          </a:prstGeom>
        </p:spPr>
        <p:txBody>
          <a:bodyPr lIns="0" tIns="0" rIns="0" bIns="0" rtlCol="0" anchor="t">
            <a:spAutoFit/>
          </a:bodyPr>
          <a:lstStyle/>
          <a:p>
            <a:pPr marL="0" lvl="0" indent="0" algn="l">
              <a:lnSpc>
                <a:spcPts val="1250"/>
              </a:lnSpc>
            </a:pPr>
            <a:r>
              <a:rPr lang="en-US" sz="1290">
                <a:solidFill>
                  <a:srgbClr val="FAFAFA"/>
                </a:solidFill>
                <a:latin typeface="Poppins" panose="00000500000000000000"/>
                <a:ea typeface="Poppins" panose="00000500000000000000"/>
                <a:cs typeface="Poppins" panose="00000500000000000000"/>
                <a:sym typeface="Poppins" panose="00000500000000000000"/>
              </a:rPr>
              <a:t>Recovery costs from extreme weather events consume a disproportionate share of Tonga's GDP, limiting investment in long-term climate adaptation and resilience infrastructure.</a:t>
            </a:r>
            <a:endParaRPr lang="en-US" sz="1290">
              <a:solidFill>
                <a:srgbClr val="FAFAFA"/>
              </a:solidFill>
              <a:latin typeface="Poppins" panose="00000500000000000000"/>
              <a:ea typeface="Poppins" panose="00000500000000000000"/>
              <a:cs typeface="Poppins" panose="00000500000000000000"/>
              <a:sym typeface="Poppins" panose="00000500000000000000"/>
            </a:endParaRPr>
          </a:p>
        </p:txBody>
      </p:sp>
      <p:sp>
        <p:nvSpPr>
          <p:cNvPr id="5" name="TextBox 5"/>
          <p:cNvSpPr txBox="1"/>
          <p:nvPr/>
        </p:nvSpPr>
        <p:spPr>
          <a:xfrm>
            <a:off x="9363710" y="1047750"/>
            <a:ext cx="3108325" cy="1687830"/>
          </a:xfrm>
          <a:prstGeom prst="rect">
            <a:avLst/>
          </a:prstGeom>
        </p:spPr>
        <p:txBody>
          <a:bodyPr lIns="0" tIns="0" rIns="0" bIns="0" rtlCol="0" anchor="t">
            <a:noAutofit/>
          </a:bodyPr>
          <a:lstStyle/>
          <a:p>
            <a:pPr marL="0" lvl="0" indent="0" algn="l">
              <a:lnSpc>
                <a:spcPts val="1250"/>
              </a:lnSpc>
            </a:pPr>
            <a:r>
              <a:rPr lang="en-US" sz="1290">
                <a:solidFill>
                  <a:srgbClr val="FAFAFA"/>
                </a:solidFill>
                <a:latin typeface="Poppins" panose="00000500000000000000"/>
                <a:ea typeface="Poppins" panose="00000500000000000000"/>
                <a:cs typeface="Poppins" panose="00000500000000000000"/>
                <a:sym typeface="Poppins" panose="00000500000000000000"/>
              </a:rPr>
              <a:t>Category 4–5 cyclones have increased in frequency over recent decades, with Cyclone Winston (2016) and Cyclone Harold (2020) causing devastating damage across Pacific island nations.</a:t>
            </a:r>
            <a:endParaRPr lang="en-US" sz="1290">
              <a:solidFill>
                <a:srgbClr val="FAFAFA"/>
              </a:solidFill>
              <a:latin typeface="Poppins" panose="00000500000000000000"/>
              <a:ea typeface="Poppins" panose="00000500000000000000"/>
              <a:cs typeface="Poppins" panose="00000500000000000000"/>
              <a:sym typeface="Poppins" panose="00000500000000000000"/>
            </a:endParaRPr>
          </a:p>
        </p:txBody>
      </p:sp>
      <p:sp>
        <p:nvSpPr>
          <p:cNvPr id="6" name="TextBox 6"/>
          <p:cNvSpPr txBox="1"/>
          <p:nvPr/>
        </p:nvSpPr>
        <p:spPr>
          <a:xfrm>
            <a:off x="13156778" y="1047750"/>
            <a:ext cx="3108416" cy="933004"/>
          </a:xfrm>
          <a:prstGeom prst="rect">
            <a:avLst/>
          </a:prstGeom>
        </p:spPr>
        <p:txBody>
          <a:bodyPr lIns="0" tIns="0" rIns="0" bIns="0" rtlCol="0" anchor="t">
            <a:spAutoFit/>
          </a:bodyPr>
          <a:lstStyle/>
          <a:p>
            <a:pPr marL="0" lvl="0" indent="0" algn="l">
              <a:lnSpc>
                <a:spcPts val="1250"/>
              </a:lnSpc>
            </a:pPr>
            <a:r>
              <a:rPr lang="en-US" sz="1290">
                <a:solidFill>
                  <a:srgbClr val="FAFAFA"/>
                </a:solidFill>
                <a:latin typeface="Poppins" panose="00000500000000000000"/>
                <a:ea typeface="Poppins" panose="00000500000000000000"/>
                <a:cs typeface="Poppins" panose="00000500000000000000"/>
                <a:sym typeface="Poppins" panose="00000500000000000000"/>
              </a:rPr>
              <a:t>Coastal population density on Tongatapu means that a single major cyclone event can displace thousands, destroy freshwater supplies, and set back development progress by years.</a:t>
            </a:r>
            <a:endParaRPr lang="en-US" sz="1290">
              <a:solidFill>
                <a:srgbClr val="FAFAFA"/>
              </a:solidFill>
              <a:latin typeface="Poppins" panose="00000500000000000000"/>
              <a:ea typeface="Poppins" panose="00000500000000000000"/>
              <a:cs typeface="Poppins" panose="00000500000000000000"/>
              <a:sym typeface="Poppins" panose="00000500000000000000"/>
            </a:endParaRPr>
          </a:p>
        </p:txBody>
      </p:sp>
      <p:sp>
        <p:nvSpPr>
          <p:cNvPr id="7" name="TextBox 7"/>
          <p:cNvSpPr txBox="1"/>
          <p:nvPr/>
        </p:nvSpPr>
        <p:spPr>
          <a:xfrm>
            <a:off x="9363804" y="8379206"/>
            <a:ext cx="2696679" cy="780604"/>
          </a:xfrm>
          <a:prstGeom prst="rect">
            <a:avLst/>
          </a:prstGeom>
        </p:spPr>
        <p:txBody>
          <a:bodyPr lIns="0" tIns="0" rIns="0" bIns="0" rtlCol="0" anchor="t">
            <a:spAutoFit/>
          </a:bodyPr>
          <a:lstStyle/>
          <a:p>
            <a:pPr marL="0" lvl="0" indent="0" algn="l">
              <a:lnSpc>
                <a:spcPts val="1250"/>
              </a:lnSpc>
            </a:pPr>
            <a:r>
              <a:rPr lang="en-US" sz="1290">
                <a:solidFill>
                  <a:srgbClr val="FAFAFA"/>
                </a:solidFill>
                <a:latin typeface="Poppins" panose="00000500000000000000"/>
                <a:ea typeface="Poppins" panose="00000500000000000000"/>
                <a:cs typeface="Poppins" panose="00000500000000000000"/>
                <a:sym typeface="Poppins" panose="00000500000000000000"/>
              </a:rPr>
              <a:t>Intensifying cyclone strength</a:t>
            </a:r>
            <a:endParaRPr lang="en-US" sz="1290">
              <a:solidFill>
                <a:srgbClr val="FAFAFA"/>
              </a:solidFill>
              <a:latin typeface="Poppins" panose="00000500000000000000"/>
              <a:ea typeface="Poppins" panose="00000500000000000000"/>
              <a:cs typeface="Poppins" panose="00000500000000000000"/>
              <a:sym typeface="Poppins" panose="00000500000000000000"/>
            </a:endParaRPr>
          </a:p>
          <a:p>
            <a:pPr marL="0" lvl="0" indent="0" algn="l">
              <a:lnSpc>
                <a:spcPts val="1250"/>
              </a:lnSpc>
            </a:pPr>
            <a:r>
              <a:rPr lang="en-US" sz="1290">
                <a:solidFill>
                  <a:srgbClr val="FAFAFA"/>
                </a:solidFill>
                <a:latin typeface="Poppins" panose="00000500000000000000"/>
                <a:ea typeface="Poppins" panose="00000500000000000000"/>
                <a:cs typeface="Poppins" panose="00000500000000000000"/>
                <a:sym typeface="Poppins" panose="00000500000000000000"/>
              </a:rPr>
              <a:t>Rising storm surge levels</a:t>
            </a:r>
            <a:endParaRPr lang="en-US" sz="1290">
              <a:solidFill>
                <a:srgbClr val="FAFAFA"/>
              </a:solidFill>
              <a:latin typeface="Poppins" panose="00000500000000000000"/>
              <a:ea typeface="Poppins" panose="00000500000000000000"/>
              <a:cs typeface="Poppins" panose="00000500000000000000"/>
              <a:sym typeface="Poppins" panose="00000500000000000000"/>
            </a:endParaRPr>
          </a:p>
          <a:p>
            <a:pPr marL="0" lvl="0" indent="0" algn="l">
              <a:lnSpc>
                <a:spcPts val="1250"/>
              </a:lnSpc>
            </a:pPr>
            <a:r>
              <a:rPr lang="en-US" sz="1290">
                <a:solidFill>
                  <a:srgbClr val="FAFAFA"/>
                </a:solidFill>
                <a:latin typeface="Poppins" panose="00000500000000000000"/>
                <a:ea typeface="Poppins" panose="00000500000000000000"/>
                <a:cs typeface="Poppins" panose="00000500000000000000"/>
                <a:sym typeface="Poppins" panose="00000500000000000000"/>
              </a:rPr>
              <a:t>Increased coastal flooding</a:t>
            </a:r>
            <a:endParaRPr lang="en-US" sz="1290">
              <a:solidFill>
                <a:srgbClr val="FAFAFA"/>
              </a:solidFill>
              <a:latin typeface="Poppins" panose="00000500000000000000"/>
              <a:ea typeface="Poppins" panose="00000500000000000000"/>
              <a:cs typeface="Poppins" panose="00000500000000000000"/>
              <a:sym typeface="Poppins" panose="00000500000000000000"/>
            </a:endParaRPr>
          </a:p>
          <a:p>
            <a:pPr marL="0" lvl="0" indent="0" algn="l">
              <a:lnSpc>
                <a:spcPts val="1250"/>
              </a:lnSpc>
            </a:pPr>
            <a:r>
              <a:rPr lang="en-US" sz="1290">
                <a:solidFill>
                  <a:srgbClr val="FAFAFA"/>
                </a:solidFill>
                <a:latin typeface="Poppins" panose="00000500000000000000"/>
                <a:ea typeface="Poppins" panose="00000500000000000000"/>
                <a:cs typeface="Poppins" panose="00000500000000000000"/>
                <a:sym typeface="Poppins" panose="00000500000000000000"/>
              </a:rPr>
              <a:t>Infrastructure destruction</a:t>
            </a:r>
            <a:endParaRPr lang="en-US" sz="1290">
              <a:solidFill>
                <a:srgbClr val="FAFAFA"/>
              </a:solidFill>
              <a:latin typeface="Poppins" panose="00000500000000000000"/>
              <a:ea typeface="Poppins" panose="00000500000000000000"/>
              <a:cs typeface="Poppins" panose="00000500000000000000"/>
              <a:sym typeface="Poppins" panose="00000500000000000000"/>
            </a:endParaRPr>
          </a:p>
          <a:p>
            <a:pPr marL="0" lvl="0" indent="0" algn="l">
              <a:lnSpc>
                <a:spcPts val="1250"/>
              </a:lnSpc>
            </a:pPr>
            <a:r>
              <a:rPr lang="en-US" sz="1290">
                <a:solidFill>
                  <a:srgbClr val="FAFAFA"/>
                </a:solidFill>
                <a:latin typeface="Poppins" panose="00000500000000000000"/>
                <a:ea typeface="Poppins" panose="00000500000000000000"/>
                <a:cs typeface="Poppins" panose="00000500000000000000"/>
                <a:sym typeface="Poppins" panose="00000500000000000000"/>
              </a:rPr>
              <a:t>Displacement &amp; recovery burden</a:t>
            </a:r>
            <a:endParaRPr lang="en-US" sz="1290">
              <a:solidFill>
                <a:srgbClr val="FAFAFA"/>
              </a:solidFill>
              <a:latin typeface="Poppins" panose="00000500000000000000"/>
              <a:ea typeface="Poppins" panose="00000500000000000000"/>
              <a:cs typeface="Poppins" panose="00000500000000000000"/>
              <a:sym typeface="Poppins" panose="00000500000000000000"/>
            </a:endParaRPr>
          </a:p>
        </p:txBody>
      </p:sp>
      <p:sp>
        <p:nvSpPr>
          <p:cNvPr id="8" name="Freeform 8"/>
          <p:cNvSpPr/>
          <p:nvPr/>
        </p:nvSpPr>
        <p:spPr>
          <a:xfrm>
            <a:off x="1295400" y="575945"/>
            <a:ext cx="6637655" cy="8963025"/>
          </a:xfrm>
          <a:custGeom>
            <a:avLst/>
            <a:gdLst/>
            <a:ahLst/>
            <a:cxnLst/>
            <a:rect l="l" t="t" r="r" b="b"/>
            <a:pathLst>
              <a:path w="6637524" h="20927401">
                <a:moveTo>
                  <a:pt x="0" y="0"/>
                </a:moveTo>
                <a:lnTo>
                  <a:pt x="6637525" y="0"/>
                </a:lnTo>
                <a:lnTo>
                  <a:pt x="6637525" y="20927401"/>
                </a:lnTo>
                <a:lnTo>
                  <a:pt x="0" y="20927401"/>
                </a:lnTo>
                <a:lnTo>
                  <a:pt x="0" y="0"/>
                </a:lnTo>
                <a:close/>
              </a:path>
            </a:pathLst>
          </a:custGeom>
          <a:blipFill>
            <a:blip r:embed="rId1"/>
            <a:stretch>
              <a:fillRect/>
            </a:stretch>
          </a:blipFill>
        </p:spPr>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3EFFF"/>
        </a:solidFill>
        <a:effectLst/>
      </p:bgPr>
    </p:bg>
    <p:spTree>
      <p:nvGrpSpPr>
        <p:cNvPr id="1" name=""/>
        <p:cNvGrpSpPr/>
        <p:nvPr/>
      </p:nvGrpSpPr>
      <p:grpSpPr>
        <a:xfrm>
          <a:off x="0" y="0"/>
          <a:ext cx="0" cy="0"/>
          <a:chOff x="0" y="0"/>
          <a:chExt cx="0" cy="0"/>
        </a:xfrm>
      </p:grpSpPr>
      <p:sp>
        <p:nvSpPr>
          <p:cNvPr id="2" name="TextBox 2"/>
          <p:cNvSpPr txBox="1"/>
          <p:nvPr/>
        </p:nvSpPr>
        <p:spPr>
          <a:xfrm>
            <a:off x="1028700" y="7549015"/>
            <a:ext cx="7960859" cy="1555785"/>
          </a:xfrm>
          <a:prstGeom prst="rect">
            <a:avLst/>
          </a:prstGeom>
        </p:spPr>
        <p:txBody>
          <a:bodyPr lIns="0" tIns="0" rIns="0" bIns="0" rtlCol="0" anchor="t">
            <a:spAutoFit/>
          </a:bodyPr>
          <a:lstStyle/>
          <a:p>
            <a:pPr marL="0" lvl="0" indent="0" algn="l">
              <a:lnSpc>
                <a:spcPts val="3855"/>
              </a:lnSpc>
            </a:pPr>
            <a:r>
              <a:rPr lang="en-US" sz="5355" b="1" spc="-267">
                <a:solidFill>
                  <a:srgbClr val="2A3B4C"/>
                </a:solidFill>
                <a:latin typeface="Aileron Bold" panose="00000800000000000000"/>
                <a:ea typeface="Aileron Bold" panose="00000800000000000000"/>
                <a:cs typeface="Aileron Bold" panose="00000800000000000000"/>
                <a:sym typeface="Aileron Bold" panose="00000800000000000000"/>
              </a:rPr>
              <a:t>POPULATION PRESSURE AMPLIFIES ENVIRONMENTAL STRESS</a:t>
            </a:r>
            <a:endParaRPr lang="en-US" sz="5355" b="1" spc="-267">
              <a:solidFill>
                <a:srgbClr val="2A3B4C"/>
              </a:solidFill>
              <a:latin typeface="Aileron Bold" panose="00000800000000000000"/>
              <a:ea typeface="Aileron Bold" panose="00000800000000000000"/>
              <a:cs typeface="Aileron Bold" panose="00000800000000000000"/>
              <a:sym typeface="Aileron Bold" panose="00000800000000000000"/>
            </a:endParaRPr>
          </a:p>
        </p:txBody>
      </p:sp>
      <p:sp>
        <p:nvSpPr>
          <p:cNvPr id="3" name="TextBox 3"/>
          <p:cNvSpPr txBox="1"/>
          <p:nvPr/>
        </p:nvSpPr>
        <p:spPr>
          <a:xfrm>
            <a:off x="1028700" y="3131156"/>
            <a:ext cx="7003770" cy="888619"/>
          </a:xfrm>
          <a:prstGeom prst="rect">
            <a:avLst/>
          </a:prstGeom>
        </p:spPr>
        <p:txBody>
          <a:bodyPr lIns="0" tIns="0" rIns="0" bIns="0" rtlCol="0" anchor="t">
            <a:spAutoFit/>
          </a:bodyPr>
          <a:lstStyle/>
          <a:p>
            <a:pPr marL="0" lvl="0" indent="0" algn="l">
              <a:lnSpc>
                <a:spcPts val="1360"/>
              </a:lnSpc>
            </a:pPr>
            <a:r>
              <a:rPr lang="en-US" sz="1400">
                <a:solidFill>
                  <a:srgbClr val="2E2E2E"/>
                </a:solidFill>
                <a:latin typeface="Poppins" panose="00000500000000000000"/>
                <a:ea typeface="Poppins" panose="00000500000000000000"/>
                <a:cs typeface="Poppins" panose="00000500000000000000"/>
                <a:sym typeface="Poppins" panose="00000500000000000000"/>
              </a:rPr>
              <a:t>Coastal zones — already vulnerable to sea level rise and erosion — bear the greatest population density. This convergence of demographic growth and climate exposure creates compounding risks. While Tonga's carbon emissions remain minimal globally, local environmental impacts are severe and escalating.</a:t>
            </a:r>
            <a:endParaRPr lang="en-US" sz="1400">
              <a:solidFill>
                <a:srgbClr val="2E2E2E"/>
              </a:solidFill>
              <a:latin typeface="Poppins" panose="00000500000000000000"/>
              <a:ea typeface="Poppins" panose="00000500000000000000"/>
              <a:cs typeface="Poppins" panose="00000500000000000000"/>
              <a:sym typeface="Poppins" panose="00000500000000000000"/>
            </a:endParaRPr>
          </a:p>
        </p:txBody>
      </p:sp>
      <p:sp>
        <p:nvSpPr>
          <p:cNvPr id="4" name="TextBox 4"/>
          <p:cNvSpPr txBox="1"/>
          <p:nvPr/>
        </p:nvSpPr>
        <p:spPr>
          <a:xfrm>
            <a:off x="1028700" y="1038225"/>
            <a:ext cx="8813954" cy="545719"/>
          </a:xfrm>
          <a:prstGeom prst="rect">
            <a:avLst/>
          </a:prstGeom>
        </p:spPr>
        <p:txBody>
          <a:bodyPr lIns="0" tIns="0" rIns="0" bIns="0" rtlCol="0" anchor="t">
            <a:spAutoFit/>
          </a:bodyPr>
          <a:lstStyle/>
          <a:p>
            <a:pPr marL="0" lvl="0" indent="0" algn="l">
              <a:lnSpc>
                <a:spcPts val="1360"/>
              </a:lnSpc>
            </a:pPr>
            <a:r>
              <a:rPr lang="en-US" sz="1400">
                <a:solidFill>
                  <a:srgbClr val="2E2E2E"/>
                </a:solidFill>
                <a:latin typeface="Poppins" panose="00000500000000000000"/>
                <a:ea typeface="Poppins" panose="00000500000000000000"/>
                <a:cs typeface="Poppins" panose="00000500000000000000"/>
                <a:sym typeface="Poppins" panose="00000500000000000000"/>
              </a:rPr>
              <a:t>As Tonga's population grows toward 110,000 by 2026, the demand for land, water, energy, and food intensifies. With over 70% of residents concentrated in Tongatapu, pressure on limited island resources has reached a critical threshold, compounding the effects of climate change.</a:t>
            </a:r>
            <a:endParaRPr lang="en-US" sz="1400">
              <a:solidFill>
                <a:srgbClr val="2E2E2E"/>
              </a:solidFill>
              <a:latin typeface="Poppins" panose="00000500000000000000"/>
              <a:ea typeface="Poppins" panose="00000500000000000000"/>
              <a:cs typeface="Poppins" panose="00000500000000000000"/>
              <a:sym typeface="Poppins" panose="00000500000000000000"/>
            </a:endParaRPr>
          </a:p>
        </p:txBody>
      </p:sp>
      <p:sp>
        <p:nvSpPr>
          <p:cNvPr id="5" name="TextBox 5"/>
          <p:cNvSpPr txBox="1"/>
          <p:nvPr/>
        </p:nvSpPr>
        <p:spPr>
          <a:xfrm>
            <a:off x="1028700" y="4715100"/>
            <a:ext cx="3097293" cy="888619"/>
          </a:xfrm>
          <a:prstGeom prst="rect">
            <a:avLst/>
          </a:prstGeom>
        </p:spPr>
        <p:txBody>
          <a:bodyPr lIns="0" tIns="0" rIns="0" bIns="0" rtlCol="0" anchor="t">
            <a:spAutoFit/>
          </a:bodyPr>
          <a:lstStyle/>
          <a:p>
            <a:pPr marL="0" lvl="0" indent="0" algn="l">
              <a:lnSpc>
                <a:spcPts val="1360"/>
              </a:lnSpc>
            </a:pPr>
            <a:r>
              <a:rPr lang="en-US" sz="1400">
                <a:solidFill>
                  <a:srgbClr val="2E2E2E"/>
                </a:solidFill>
                <a:latin typeface="Poppins" panose="00000500000000000000"/>
                <a:ea typeface="Poppins" panose="00000500000000000000"/>
                <a:cs typeface="Poppins" panose="00000500000000000000"/>
                <a:sym typeface="Poppins" panose="00000500000000000000"/>
              </a:rPr>
              <a:t>Urban concentration in Tongatapu strains freshwater lenses, waste systems, and coastal land, accelerating environmental degradation.</a:t>
            </a:r>
            <a:endParaRPr lang="en-US" sz="1400">
              <a:solidFill>
                <a:srgbClr val="2E2E2E"/>
              </a:solidFill>
              <a:latin typeface="Poppins" panose="00000500000000000000"/>
              <a:ea typeface="Poppins" panose="00000500000000000000"/>
              <a:cs typeface="Poppins" panose="00000500000000000000"/>
              <a:sym typeface="Poppins" panose="00000500000000000000"/>
            </a:endParaRPr>
          </a:p>
        </p:txBody>
      </p:sp>
      <p:sp>
        <p:nvSpPr>
          <p:cNvPr id="6" name="TextBox 6"/>
          <p:cNvSpPr txBox="1"/>
          <p:nvPr/>
        </p:nvSpPr>
        <p:spPr>
          <a:xfrm>
            <a:off x="5435677" y="4715100"/>
            <a:ext cx="3097293" cy="888619"/>
          </a:xfrm>
          <a:prstGeom prst="rect">
            <a:avLst/>
          </a:prstGeom>
        </p:spPr>
        <p:txBody>
          <a:bodyPr lIns="0" tIns="0" rIns="0" bIns="0" rtlCol="0" anchor="t">
            <a:spAutoFit/>
          </a:bodyPr>
          <a:lstStyle/>
          <a:p>
            <a:pPr marL="0" lvl="0" indent="0" algn="l">
              <a:lnSpc>
                <a:spcPts val="1360"/>
              </a:lnSpc>
            </a:pPr>
            <a:r>
              <a:rPr lang="en-US" sz="1400">
                <a:solidFill>
                  <a:srgbClr val="2E2E2E"/>
                </a:solidFill>
                <a:latin typeface="Poppins" panose="00000500000000000000"/>
                <a:ea typeface="Poppins" panose="00000500000000000000"/>
                <a:cs typeface="Poppins" panose="00000500000000000000"/>
                <a:sym typeface="Poppins" panose="00000500000000000000"/>
              </a:rPr>
              <a:t>Balanced development and climate adaptation strategies are urgently needed to protect communities and sustain island ecosystems.</a:t>
            </a:r>
            <a:endParaRPr lang="en-US" sz="1400">
              <a:solidFill>
                <a:srgbClr val="2E2E2E"/>
              </a:solidFill>
              <a:latin typeface="Poppins" panose="00000500000000000000"/>
              <a:ea typeface="Poppins" panose="00000500000000000000"/>
              <a:cs typeface="Poppins" panose="00000500000000000000"/>
              <a:sym typeface="Poppins" panose="00000500000000000000"/>
            </a:endParaRPr>
          </a:p>
        </p:txBody>
      </p:sp>
      <p:sp>
        <p:nvSpPr>
          <p:cNvPr id="7" name="TextBox 7"/>
          <p:cNvSpPr txBox="1"/>
          <p:nvPr/>
        </p:nvSpPr>
        <p:spPr>
          <a:xfrm>
            <a:off x="1028700" y="6319379"/>
            <a:ext cx="5955623" cy="732682"/>
          </a:xfrm>
          <a:prstGeom prst="rect">
            <a:avLst/>
          </a:prstGeom>
        </p:spPr>
        <p:txBody>
          <a:bodyPr lIns="0" tIns="0" rIns="0" bIns="0" rtlCol="0" anchor="t">
            <a:spAutoFit/>
          </a:bodyPr>
          <a:lstStyle/>
          <a:p>
            <a:pPr marL="0" lvl="0" indent="0" algn="l">
              <a:lnSpc>
                <a:spcPts val="1500"/>
              </a:lnSpc>
            </a:pPr>
            <a:r>
              <a:rPr lang="en-US" sz="1545">
                <a:solidFill>
                  <a:srgbClr val="2E2E2E"/>
                </a:solidFill>
                <a:latin typeface="Poppins" panose="00000500000000000000"/>
                <a:ea typeface="Poppins" panose="00000500000000000000"/>
                <a:cs typeface="Poppins" panose="00000500000000000000"/>
                <a:sym typeface="Poppins" panose="00000500000000000000"/>
              </a:rPr>
              <a:t>Growing demand for land, water, energy &amp; food</a:t>
            </a:r>
            <a:endParaRPr lang="en-US" sz="1545">
              <a:solidFill>
                <a:srgbClr val="2E2E2E"/>
              </a:solidFill>
              <a:latin typeface="Poppins" panose="00000500000000000000"/>
              <a:ea typeface="Poppins" panose="00000500000000000000"/>
              <a:cs typeface="Poppins" panose="00000500000000000000"/>
              <a:sym typeface="Poppins" panose="00000500000000000000"/>
            </a:endParaRPr>
          </a:p>
          <a:p>
            <a:pPr marL="0" lvl="0" indent="0" algn="l">
              <a:lnSpc>
                <a:spcPts val="1500"/>
              </a:lnSpc>
            </a:pPr>
            <a:r>
              <a:rPr lang="en-US" sz="1545">
                <a:solidFill>
                  <a:srgbClr val="2E2E2E"/>
                </a:solidFill>
                <a:latin typeface="Poppins" panose="00000500000000000000"/>
                <a:ea typeface="Poppins" panose="00000500000000000000"/>
                <a:cs typeface="Poppins" panose="00000500000000000000"/>
                <a:sym typeface="Poppins" panose="00000500000000000000"/>
              </a:rPr>
              <a:t>Coastal zone concentration heightens climate risks</a:t>
            </a:r>
            <a:endParaRPr lang="en-US" sz="1545">
              <a:solidFill>
                <a:srgbClr val="2E2E2E"/>
              </a:solidFill>
              <a:latin typeface="Poppins" panose="00000500000000000000"/>
              <a:ea typeface="Poppins" panose="00000500000000000000"/>
              <a:cs typeface="Poppins" panose="00000500000000000000"/>
              <a:sym typeface="Poppins" panose="00000500000000000000"/>
            </a:endParaRPr>
          </a:p>
          <a:p>
            <a:pPr marL="0" lvl="0" indent="0" algn="l">
              <a:lnSpc>
                <a:spcPts val="1500"/>
              </a:lnSpc>
            </a:pPr>
            <a:r>
              <a:rPr lang="en-US" sz="1545">
                <a:solidFill>
                  <a:srgbClr val="2E2E2E"/>
                </a:solidFill>
                <a:latin typeface="Poppins" panose="00000500000000000000"/>
                <a:ea typeface="Poppins" panose="00000500000000000000"/>
                <a:cs typeface="Poppins" panose="00000500000000000000"/>
                <a:sym typeface="Poppins" panose="00000500000000000000"/>
              </a:rPr>
              <a:t>Local impacts severe despite minimal emissions</a:t>
            </a:r>
            <a:endParaRPr lang="en-US" sz="1545">
              <a:solidFill>
                <a:srgbClr val="2E2E2E"/>
              </a:solidFill>
              <a:latin typeface="Poppins" panose="00000500000000000000"/>
              <a:ea typeface="Poppins" panose="00000500000000000000"/>
              <a:cs typeface="Poppins" panose="00000500000000000000"/>
              <a:sym typeface="Poppins" panose="00000500000000000000"/>
            </a:endParaRPr>
          </a:p>
          <a:p>
            <a:pPr marL="0" lvl="0" indent="0" algn="l">
              <a:lnSpc>
                <a:spcPts val="1500"/>
              </a:lnSpc>
            </a:pPr>
            <a:r>
              <a:rPr lang="en-US" sz="1545">
                <a:solidFill>
                  <a:srgbClr val="2E2E2E"/>
                </a:solidFill>
                <a:latin typeface="Poppins" panose="00000500000000000000"/>
                <a:ea typeface="Poppins" panose="00000500000000000000"/>
                <a:cs typeface="Poppins" panose="00000500000000000000"/>
                <a:sym typeface="Poppins" panose="00000500000000000000"/>
              </a:rPr>
              <a:t>Balanced development &amp; adaptation strategies needed</a:t>
            </a:r>
            <a:endParaRPr lang="en-US" sz="1545">
              <a:solidFill>
                <a:srgbClr val="2E2E2E"/>
              </a:solidFill>
              <a:latin typeface="Poppins" panose="00000500000000000000"/>
              <a:ea typeface="Poppins" panose="00000500000000000000"/>
              <a:cs typeface="Poppins" panose="00000500000000000000"/>
              <a:sym typeface="Poppins" panose="00000500000000000000"/>
            </a:endParaRPr>
          </a:p>
        </p:txBody>
      </p:sp>
      <p:sp>
        <p:nvSpPr>
          <p:cNvPr id="8" name="Freeform 8"/>
          <p:cNvSpPr/>
          <p:nvPr/>
        </p:nvSpPr>
        <p:spPr>
          <a:xfrm>
            <a:off x="10056004" y="2789222"/>
            <a:ext cx="7248536" cy="6269984"/>
          </a:xfrm>
          <a:custGeom>
            <a:avLst/>
            <a:gdLst/>
            <a:ahLst/>
            <a:cxnLst/>
            <a:rect l="l" t="t" r="r" b="b"/>
            <a:pathLst>
              <a:path w="7248536" h="6269984">
                <a:moveTo>
                  <a:pt x="0" y="0"/>
                </a:moveTo>
                <a:lnTo>
                  <a:pt x="7248536" y="0"/>
                </a:lnTo>
                <a:lnTo>
                  <a:pt x="7248536" y="6269984"/>
                </a:lnTo>
                <a:lnTo>
                  <a:pt x="0" y="6269984"/>
                </a:lnTo>
                <a:lnTo>
                  <a:pt x="0" y="0"/>
                </a:lnTo>
                <a:close/>
              </a:path>
            </a:pathLst>
          </a:custGeom>
          <a:blipFill>
            <a:blip r:embed="rId1"/>
            <a:stretch>
              <a:fillRect/>
            </a:stretch>
          </a:blipFill>
        </p:spPr>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3EFFF"/>
        </a:solidFill>
        <a:effectLst/>
      </p:bgPr>
    </p:bg>
    <p:spTree>
      <p:nvGrpSpPr>
        <p:cNvPr id="1" name=""/>
        <p:cNvGrpSpPr/>
        <p:nvPr/>
      </p:nvGrpSpPr>
      <p:grpSpPr>
        <a:xfrm>
          <a:off x="0" y="0"/>
          <a:ext cx="0" cy="0"/>
          <a:chOff x="0" y="0"/>
          <a:chExt cx="0" cy="0"/>
        </a:xfrm>
      </p:grpSpPr>
      <p:sp>
        <p:nvSpPr>
          <p:cNvPr id="2" name="TextBox 2"/>
          <p:cNvSpPr txBox="1"/>
          <p:nvPr/>
        </p:nvSpPr>
        <p:spPr>
          <a:xfrm>
            <a:off x="1028700" y="4828668"/>
            <a:ext cx="8514108" cy="1262237"/>
          </a:xfrm>
          <a:prstGeom prst="rect">
            <a:avLst/>
          </a:prstGeom>
        </p:spPr>
        <p:txBody>
          <a:bodyPr lIns="0" tIns="0" rIns="0" bIns="0" rtlCol="0" anchor="t">
            <a:spAutoFit/>
          </a:bodyPr>
          <a:lstStyle/>
          <a:p>
            <a:pPr marL="0" lvl="0" indent="0" algn="l">
              <a:lnSpc>
                <a:spcPts val="4575"/>
              </a:lnSpc>
            </a:pPr>
            <a:r>
              <a:rPr lang="en-US" sz="6355" b="1" spc="-317">
                <a:solidFill>
                  <a:srgbClr val="2A3B4C"/>
                </a:solidFill>
                <a:latin typeface="Aileron Bold" panose="00000800000000000000"/>
                <a:ea typeface="Aileron Bold" panose="00000800000000000000"/>
                <a:cs typeface="Aileron Bold" panose="00000800000000000000"/>
                <a:sym typeface="Aileron Bold" panose="00000800000000000000"/>
              </a:rPr>
              <a:t>SUSTAINABILITY OUTLOOK</a:t>
            </a:r>
            <a:endParaRPr lang="en-US" sz="6355" b="1" spc="-317">
              <a:solidFill>
                <a:srgbClr val="2A3B4C"/>
              </a:solidFill>
              <a:latin typeface="Aileron Bold" panose="00000800000000000000"/>
              <a:ea typeface="Aileron Bold" panose="00000800000000000000"/>
              <a:cs typeface="Aileron Bold" panose="00000800000000000000"/>
              <a:sym typeface="Aileron Bold" panose="00000800000000000000"/>
            </a:endParaRPr>
          </a:p>
        </p:txBody>
      </p:sp>
      <p:sp>
        <p:nvSpPr>
          <p:cNvPr id="3" name="TextBox 3"/>
          <p:cNvSpPr txBox="1"/>
          <p:nvPr/>
        </p:nvSpPr>
        <p:spPr>
          <a:xfrm>
            <a:off x="1028700" y="2901824"/>
            <a:ext cx="7003770" cy="840109"/>
          </a:xfrm>
          <a:prstGeom prst="rect">
            <a:avLst/>
          </a:prstGeom>
        </p:spPr>
        <p:txBody>
          <a:bodyPr lIns="0" tIns="0" rIns="0" bIns="0" rtlCol="0" anchor="t">
            <a:spAutoFit/>
          </a:bodyPr>
          <a:lstStyle/>
          <a:p>
            <a:pPr marL="0" lvl="0" indent="0" algn="l">
              <a:lnSpc>
                <a:spcPts val="1330"/>
              </a:lnSpc>
            </a:pPr>
            <a:r>
              <a:rPr lang="en-US" sz="1370">
                <a:solidFill>
                  <a:srgbClr val="2E2E2E"/>
                </a:solidFill>
                <a:latin typeface="Poppins" panose="00000500000000000000"/>
                <a:ea typeface="Poppins" panose="00000500000000000000"/>
                <a:cs typeface="Poppins" panose="00000500000000000000"/>
                <a:sym typeface="Poppins" panose="00000500000000000000"/>
              </a:rPr>
              <a:t>Tonga's future depends on bridging generations — combining the wisdom of traditional practices with the tools of modern innovation. Sustainable development, climate resilience, and community empowerment are not just goals, but necessities for a nation facing rising seas, shifting weather, and growing population pressure on limited island resources.</a:t>
            </a:r>
            <a:endParaRPr lang="en-US" sz="1370">
              <a:solidFill>
                <a:srgbClr val="2E2E2E"/>
              </a:solidFill>
              <a:latin typeface="Poppins" panose="00000500000000000000"/>
              <a:ea typeface="Poppins" panose="00000500000000000000"/>
              <a:cs typeface="Poppins" panose="00000500000000000000"/>
              <a:sym typeface="Poppins" panose="00000500000000000000"/>
            </a:endParaRPr>
          </a:p>
        </p:txBody>
      </p:sp>
      <p:sp>
        <p:nvSpPr>
          <p:cNvPr id="4" name="TextBox 4"/>
          <p:cNvSpPr txBox="1"/>
          <p:nvPr/>
        </p:nvSpPr>
        <p:spPr>
          <a:xfrm>
            <a:off x="1028700" y="6550288"/>
            <a:ext cx="3133370" cy="1163959"/>
          </a:xfrm>
          <a:prstGeom prst="rect">
            <a:avLst/>
          </a:prstGeom>
        </p:spPr>
        <p:txBody>
          <a:bodyPr lIns="0" tIns="0" rIns="0" bIns="0" rtlCol="0" anchor="t">
            <a:spAutoFit/>
          </a:bodyPr>
          <a:lstStyle/>
          <a:p>
            <a:pPr marL="0" lvl="0" indent="0" algn="l">
              <a:lnSpc>
                <a:spcPts val="1330"/>
              </a:lnSpc>
            </a:pPr>
            <a:r>
              <a:rPr lang="en-US" sz="1370">
                <a:solidFill>
                  <a:srgbClr val="2E2E2E"/>
                </a:solidFill>
                <a:latin typeface="Poppins" panose="00000500000000000000"/>
                <a:ea typeface="Poppins" panose="00000500000000000000"/>
                <a:cs typeface="Poppins" panose="00000500000000000000"/>
                <a:sym typeface="Poppins" panose="00000500000000000000"/>
              </a:rPr>
              <a:t>Traditional Knowledge: Ancestral practices in land stewardship, fishing, and community resilience offer proven, sustainable models for living in harmony with Tonga's fragile ecosystems and coastal environment.</a:t>
            </a:r>
            <a:endParaRPr lang="en-US" sz="1370">
              <a:solidFill>
                <a:srgbClr val="2E2E2E"/>
              </a:solidFill>
              <a:latin typeface="Poppins" panose="00000500000000000000"/>
              <a:ea typeface="Poppins" panose="00000500000000000000"/>
              <a:cs typeface="Poppins" panose="00000500000000000000"/>
              <a:sym typeface="Poppins" panose="00000500000000000000"/>
            </a:endParaRPr>
          </a:p>
        </p:txBody>
      </p:sp>
      <p:sp>
        <p:nvSpPr>
          <p:cNvPr id="5" name="TextBox 5"/>
          <p:cNvSpPr txBox="1"/>
          <p:nvPr/>
        </p:nvSpPr>
        <p:spPr>
          <a:xfrm>
            <a:off x="4762716" y="6550288"/>
            <a:ext cx="3964283" cy="840109"/>
          </a:xfrm>
          <a:prstGeom prst="rect">
            <a:avLst/>
          </a:prstGeom>
        </p:spPr>
        <p:txBody>
          <a:bodyPr lIns="0" tIns="0" rIns="0" bIns="0" rtlCol="0" anchor="t">
            <a:spAutoFit/>
          </a:bodyPr>
          <a:lstStyle/>
          <a:p>
            <a:pPr marL="0" lvl="0" indent="0" algn="l">
              <a:lnSpc>
                <a:spcPts val="1330"/>
              </a:lnSpc>
            </a:pPr>
            <a:r>
              <a:rPr lang="en-US" sz="1370">
                <a:solidFill>
                  <a:srgbClr val="2E2E2E"/>
                </a:solidFill>
                <a:latin typeface="Poppins" panose="00000500000000000000"/>
                <a:ea typeface="Poppins" panose="00000500000000000000"/>
                <a:cs typeface="Poppins" panose="00000500000000000000"/>
                <a:sym typeface="Poppins" panose="00000500000000000000"/>
              </a:rPr>
              <a:t>Modern Innovation: Renewable energy, climate-adaptive infrastructure, and data-driven planning empower Tonga's communities to face climate risks while preserving culture and identity.</a:t>
            </a:r>
            <a:endParaRPr lang="en-US" sz="1370">
              <a:solidFill>
                <a:srgbClr val="2E2E2E"/>
              </a:solidFill>
              <a:latin typeface="Poppins" panose="00000500000000000000"/>
              <a:ea typeface="Poppins" panose="00000500000000000000"/>
              <a:cs typeface="Poppins" panose="00000500000000000000"/>
              <a:sym typeface="Poppins" panose="00000500000000000000"/>
            </a:endParaRPr>
          </a:p>
        </p:txBody>
      </p:sp>
      <p:sp>
        <p:nvSpPr>
          <p:cNvPr id="6" name="TextBox 6"/>
          <p:cNvSpPr txBox="1"/>
          <p:nvPr/>
        </p:nvSpPr>
        <p:spPr>
          <a:xfrm>
            <a:off x="1028700" y="8712581"/>
            <a:ext cx="4754504" cy="516259"/>
          </a:xfrm>
          <a:prstGeom prst="rect">
            <a:avLst/>
          </a:prstGeom>
        </p:spPr>
        <p:txBody>
          <a:bodyPr lIns="0" tIns="0" rIns="0" bIns="0" rtlCol="0" anchor="t">
            <a:spAutoFit/>
          </a:bodyPr>
          <a:lstStyle/>
          <a:p>
            <a:pPr marL="0" lvl="0" indent="0" algn="l">
              <a:lnSpc>
                <a:spcPts val="1330"/>
              </a:lnSpc>
            </a:pPr>
            <a:r>
              <a:rPr lang="en-US" sz="1370">
                <a:solidFill>
                  <a:srgbClr val="2E2E2E"/>
                </a:solidFill>
                <a:latin typeface="Poppins" panose="00000500000000000000"/>
                <a:ea typeface="Poppins" panose="00000500000000000000"/>
                <a:cs typeface="Poppins" panose="00000500000000000000"/>
                <a:sym typeface="Poppins" panose="00000500000000000000"/>
              </a:rPr>
              <a:t>"Protecting Tonga's islands and people for generations to come" — sustainable development and climate resilience start with community empowerment today.</a:t>
            </a:r>
            <a:endParaRPr lang="en-US" sz="1370">
              <a:solidFill>
                <a:srgbClr val="2E2E2E"/>
              </a:solidFill>
              <a:latin typeface="Poppins" panose="00000500000000000000"/>
              <a:ea typeface="Poppins" panose="00000500000000000000"/>
              <a:cs typeface="Poppins" panose="00000500000000000000"/>
              <a:sym typeface="Poppins" panose="00000500000000000000"/>
            </a:endParaRPr>
          </a:p>
        </p:txBody>
      </p:sp>
      <p:sp>
        <p:nvSpPr>
          <p:cNvPr id="7" name="Freeform 7"/>
          <p:cNvSpPr/>
          <p:nvPr/>
        </p:nvSpPr>
        <p:spPr>
          <a:xfrm>
            <a:off x="10492680" y="1566166"/>
            <a:ext cx="6438786" cy="7254971"/>
          </a:xfrm>
          <a:custGeom>
            <a:avLst/>
            <a:gdLst/>
            <a:ahLst/>
            <a:cxnLst/>
            <a:rect l="l" t="t" r="r" b="b"/>
            <a:pathLst>
              <a:path w="6438786" h="7254971">
                <a:moveTo>
                  <a:pt x="0" y="0"/>
                </a:moveTo>
                <a:lnTo>
                  <a:pt x="6438787" y="0"/>
                </a:lnTo>
                <a:lnTo>
                  <a:pt x="6438787" y="7254970"/>
                </a:lnTo>
                <a:lnTo>
                  <a:pt x="0" y="7254970"/>
                </a:lnTo>
                <a:lnTo>
                  <a:pt x="0" y="0"/>
                </a:lnTo>
                <a:close/>
              </a:path>
            </a:pathLst>
          </a:custGeom>
          <a:blipFill>
            <a:blip r:embed="rId1"/>
            <a:stretch>
              <a:fillRect/>
            </a:stretch>
          </a:blipFill>
        </p:spPr>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2A3B4C"/>
        </a:solidFill>
        <a:effectLst/>
      </p:bgPr>
    </p:bg>
    <p:spTree>
      <p:nvGrpSpPr>
        <p:cNvPr id="1" name=""/>
        <p:cNvGrpSpPr/>
        <p:nvPr/>
      </p:nvGrpSpPr>
      <p:grpSpPr>
        <a:xfrm>
          <a:off x="0" y="0"/>
          <a:ext cx="0" cy="0"/>
          <a:chOff x="0" y="0"/>
          <a:chExt cx="0" cy="0"/>
        </a:xfrm>
      </p:grpSpPr>
      <p:sp>
        <p:nvSpPr>
          <p:cNvPr id="2" name="TextBox 2"/>
          <p:cNvSpPr txBox="1"/>
          <p:nvPr/>
        </p:nvSpPr>
        <p:spPr>
          <a:xfrm>
            <a:off x="9676123" y="4508808"/>
            <a:ext cx="7606788" cy="934158"/>
          </a:xfrm>
          <a:prstGeom prst="rect">
            <a:avLst/>
          </a:prstGeom>
        </p:spPr>
        <p:txBody>
          <a:bodyPr lIns="0" tIns="0" rIns="0" bIns="0" rtlCol="0" anchor="t">
            <a:spAutoFit/>
          </a:bodyPr>
          <a:lstStyle/>
          <a:p>
            <a:pPr marL="0" lvl="0" indent="0" algn="l">
              <a:lnSpc>
                <a:spcPts val="6220"/>
              </a:lnSpc>
            </a:pPr>
            <a:r>
              <a:rPr lang="en-US" sz="8635" b="1" spc="-431">
                <a:solidFill>
                  <a:srgbClr val="FAFAFA"/>
                </a:solidFill>
                <a:latin typeface="Aileron Bold" panose="00000800000000000000"/>
                <a:ea typeface="Aileron Bold" panose="00000800000000000000"/>
                <a:cs typeface="Aileron Bold" panose="00000800000000000000"/>
                <a:sym typeface="Aileron Bold" panose="00000800000000000000"/>
              </a:rPr>
              <a:t>THANK YOU</a:t>
            </a:r>
            <a:endParaRPr lang="en-US" sz="8635" b="1" spc="-431">
              <a:solidFill>
                <a:srgbClr val="FAFAFA"/>
              </a:solidFill>
              <a:latin typeface="Aileron Bold" panose="00000800000000000000"/>
              <a:ea typeface="Aileron Bold" panose="00000800000000000000"/>
              <a:cs typeface="Aileron Bold" panose="00000800000000000000"/>
              <a:sym typeface="Aileron Bold" panose="00000800000000000000"/>
            </a:endParaRPr>
          </a:p>
        </p:txBody>
      </p:sp>
      <p:sp>
        <p:nvSpPr>
          <p:cNvPr id="3" name="TextBox 3"/>
          <p:cNvSpPr txBox="1"/>
          <p:nvPr/>
        </p:nvSpPr>
        <p:spPr>
          <a:xfrm>
            <a:off x="9676123" y="5559985"/>
            <a:ext cx="7606788" cy="934158"/>
          </a:xfrm>
          <a:prstGeom prst="rect">
            <a:avLst/>
          </a:prstGeom>
        </p:spPr>
        <p:txBody>
          <a:bodyPr lIns="0" tIns="0" rIns="0" bIns="0" rtlCol="0" anchor="t">
            <a:spAutoFit/>
          </a:bodyPr>
          <a:lstStyle/>
          <a:p>
            <a:pPr marL="0" lvl="0" indent="0" algn="l">
              <a:lnSpc>
                <a:spcPts val="6220"/>
              </a:lnSpc>
            </a:pPr>
            <a:r>
              <a:rPr lang="en-US" sz="8635" b="1" spc="-431">
                <a:solidFill>
                  <a:srgbClr val="E3EFFF"/>
                </a:solidFill>
                <a:latin typeface="Aileron Bold" panose="00000800000000000000"/>
                <a:ea typeface="Aileron Bold" panose="00000800000000000000"/>
                <a:cs typeface="Aileron Bold" panose="00000800000000000000"/>
                <a:sym typeface="Aileron Bold" panose="00000800000000000000"/>
              </a:rPr>
              <a:t>FOR YOUR TIME</a:t>
            </a:r>
            <a:endParaRPr lang="en-US" sz="8635" b="1" spc="-431">
              <a:solidFill>
                <a:srgbClr val="E3EFFF"/>
              </a:solidFill>
              <a:latin typeface="Aileron Bold" panose="00000800000000000000"/>
              <a:ea typeface="Aileron Bold" panose="00000800000000000000"/>
              <a:cs typeface="Aileron Bold" panose="00000800000000000000"/>
              <a:sym typeface="Aileron Bold" panose="00000800000000000000"/>
            </a:endParaRPr>
          </a:p>
        </p:txBody>
      </p:sp>
      <p:sp>
        <p:nvSpPr>
          <p:cNvPr id="4" name="TextBox 4"/>
          <p:cNvSpPr txBox="1"/>
          <p:nvPr/>
        </p:nvSpPr>
        <p:spPr>
          <a:xfrm>
            <a:off x="9676123" y="6739593"/>
            <a:ext cx="5893327" cy="474948"/>
          </a:xfrm>
          <a:prstGeom prst="rect">
            <a:avLst/>
          </a:prstGeom>
        </p:spPr>
        <p:txBody>
          <a:bodyPr lIns="0" tIns="0" rIns="0" bIns="0" rtlCol="0" anchor="t">
            <a:spAutoFit/>
          </a:bodyPr>
          <a:lstStyle/>
          <a:p>
            <a:pPr marL="0" lvl="0" indent="0" algn="l">
              <a:lnSpc>
                <a:spcPts val="1220"/>
              </a:lnSpc>
            </a:pPr>
            <a:r>
              <a:rPr lang="en-US" sz="1260">
                <a:solidFill>
                  <a:srgbClr val="FAFAFA"/>
                </a:solidFill>
                <a:latin typeface="Poppins" panose="00000500000000000000"/>
                <a:ea typeface="Poppins" panose="00000500000000000000"/>
                <a:cs typeface="Poppins" panose="00000500000000000000"/>
                <a:sym typeface="Poppins" panose="00000500000000000000"/>
              </a:rPr>
              <a:t>Protecting Tonga's islands and people for generations to come. Together, we can bridge traditional wisdom and modern innovation to build a resilient, sustainable future for the Pacific.</a:t>
            </a:r>
            <a:endParaRPr lang="en-US" sz="1260">
              <a:solidFill>
                <a:srgbClr val="FAFAFA"/>
              </a:solidFill>
              <a:latin typeface="Poppins" panose="00000500000000000000"/>
              <a:ea typeface="Poppins" panose="00000500000000000000"/>
              <a:cs typeface="Poppins" panose="00000500000000000000"/>
              <a:sym typeface="Poppins" panose="00000500000000000000"/>
            </a:endParaRPr>
          </a:p>
        </p:txBody>
      </p:sp>
      <p:sp>
        <p:nvSpPr>
          <p:cNvPr id="5" name="TextBox 5"/>
          <p:cNvSpPr txBox="1"/>
          <p:nvPr/>
        </p:nvSpPr>
        <p:spPr>
          <a:xfrm>
            <a:off x="9676123" y="9065006"/>
            <a:ext cx="2279265" cy="170148"/>
          </a:xfrm>
          <a:prstGeom prst="rect">
            <a:avLst/>
          </a:prstGeom>
        </p:spPr>
        <p:txBody>
          <a:bodyPr lIns="0" tIns="0" rIns="0" bIns="0" rtlCol="0" anchor="t">
            <a:spAutoFit/>
          </a:bodyPr>
          <a:lstStyle/>
          <a:p>
            <a:pPr marL="0" lvl="0" indent="0" algn="l">
              <a:lnSpc>
                <a:spcPts val="1220"/>
              </a:lnSpc>
            </a:pPr>
            <a:r>
              <a:rPr lang="en-US" sz="1260">
                <a:solidFill>
                  <a:srgbClr val="FAFAFA"/>
                </a:solidFill>
                <a:latin typeface="Poppins" panose="00000500000000000000"/>
                <a:ea typeface="Poppins" panose="00000500000000000000"/>
                <a:cs typeface="Poppins" panose="00000500000000000000"/>
                <a:sym typeface="Poppins" panose="00000500000000000000"/>
              </a:rPr>
              <a:t>Tonga Between Generations</a:t>
            </a:r>
            <a:endParaRPr lang="en-US" sz="1260">
              <a:solidFill>
                <a:srgbClr val="FAFAFA"/>
              </a:solidFill>
              <a:latin typeface="Poppins" panose="00000500000000000000"/>
              <a:ea typeface="Poppins" panose="00000500000000000000"/>
              <a:cs typeface="Poppins" panose="00000500000000000000"/>
              <a:sym typeface="Poppins" panose="00000500000000000000"/>
            </a:endParaRPr>
          </a:p>
        </p:txBody>
      </p:sp>
      <p:sp>
        <p:nvSpPr>
          <p:cNvPr id="6" name="TextBox 6"/>
          <p:cNvSpPr txBox="1"/>
          <p:nvPr/>
        </p:nvSpPr>
        <p:spPr>
          <a:xfrm>
            <a:off x="14055096" y="9065006"/>
            <a:ext cx="2279265" cy="170148"/>
          </a:xfrm>
          <a:prstGeom prst="rect">
            <a:avLst/>
          </a:prstGeom>
        </p:spPr>
        <p:txBody>
          <a:bodyPr lIns="0" tIns="0" rIns="0" bIns="0" rtlCol="0" anchor="t">
            <a:spAutoFit/>
          </a:bodyPr>
          <a:lstStyle/>
          <a:p>
            <a:pPr marL="0" lvl="0" indent="0" algn="r">
              <a:lnSpc>
                <a:spcPts val="1220"/>
              </a:lnSpc>
            </a:pPr>
            <a:r>
              <a:rPr lang="en-US" sz="1260" spc="-25">
                <a:solidFill>
                  <a:srgbClr val="FAFAFA"/>
                </a:solidFill>
                <a:latin typeface="Poppins" panose="00000500000000000000"/>
                <a:ea typeface="Poppins" panose="00000500000000000000"/>
                <a:cs typeface="Poppins" panose="00000500000000000000"/>
                <a:sym typeface="Poppins" panose="00000500000000000000"/>
              </a:rPr>
              <a:t>August 24, 2026</a:t>
            </a:r>
            <a:endParaRPr lang="en-US" sz="1260" spc="-25">
              <a:solidFill>
                <a:srgbClr val="FAFAFA"/>
              </a:solidFill>
              <a:latin typeface="Poppins" panose="00000500000000000000"/>
              <a:ea typeface="Poppins" panose="00000500000000000000"/>
              <a:cs typeface="Poppins" panose="00000500000000000000"/>
              <a:sym typeface="Poppins" panose="00000500000000000000"/>
            </a:endParaRPr>
          </a:p>
        </p:txBody>
      </p:sp>
      <p:sp>
        <p:nvSpPr>
          <p:cNvPr id="7" name="TextBox 7"/>
          <p:cNvSpPr txBox="1"/>
          <p:nvPr/>
        </p:nvSpPr>
        <p:spPr>
          <a:xfrm>
            <a:off x="9676123" y="1047750"/>
            <a:ext cx="2279265" cy="322548"/>
          </a:xfrm>
          <a:prstGeom prst="rect">
            <a:avLst/>
          </a:prstGeom>
        </p:spPr>
        <p:txBody>
          <a:bodyPr lIns="0" tIns="0" rIns="0" bIns="0" rtlCol="0" anchor="t">
            <a:spAutoFit/>
          </a:bodyPr>
          <a:lstStyle/>
          <a:p>
            <a:pPr marL="0" lvl="0" indent="0" algn="l">
              <a:lnSpc>
                <a:spcPts val="1220"/>
              </a:lnSpc>
            </a:pPr>
            <a:r>
              <a:rPr lang="en-US" sz="1260">
                <a:solidFill>
                  <a:srgbClr val="FAFAFA"/>
                </a:solidFill>
                <a:latin typeface="Poppins" panose="00000500000000000000"/>
                <a:ea typeface="Poppins" panose="00000500000000000000"/>
                <a:cs typeface="Poppins" panose="00000500000000000000"/>
                <a:sym typeface="Poppins" panose="00000500000000000000"/>
              </a:rPr>
              <a:t>Population Growth &amp; Climate Impact</a:t>
            </a:r>
            <a:endParaRPr lang="en-US" sz="1260">
              <a:solidFill>
                <a:srgbClr val="FAFAFA"/>
              </a:solidFill>
              <a:latin typeface="Poppins" panose="00000500000000000000"/>
              <a:ea typeface="Poppins" panose="00000500000000000000"/>
              <a:cs typeface="Poppins" panose="00000500000000000000"/>
              <a:sym typeface="Poppins" panose="00000500000000000000"/>
            </a:endParaRPr>
          </a:p>
        </p:txBody>
      </p:sp>
      <p:sp>
        <p:nvSpPr>
          <p:cNvPr id="8" name="TextBox 8"/>
          <p:cNvSpPr txBox="1"/>
          <p:nvPr/>
        </p:nvSpPr>
        <p:spPr>
          <a:xfrm>
            <a:off x="14055096" y="1047750"/>
            <a:ext cx="2279265" cy="170148"/>
          </a:xfrm>
          <a:prstGeom prst="rect">
            <a:avLst/>
          </a:prstGeom>
        </p:spPr>
        <p:txBody>
          <a:bodyPr lIns="0" tIns="0" rIns="0" bIns="0" rtlCol="0" anchor="t">
            <a:spAutoFit/>
          </a:bodyPr>
          <a:lstStyle/>
          <a:p>
            <a:pPr marL="0" lvl="0" indent="0" algn="r">
              <a:lnSpc>
                <a:spcPts val="1220"/>
              </a:lnSpc>
            </a:pPr>
            <a:r>
              <a:rPr lang="en-US" sz="1260">
                <a:solidFill>
                  <a:srgbClr val="FAFAFA"/>
                </a:solidFill>
                <a:latin typeface="Poppins" panose="00000500000000000000"/>
                <a:ea typeface="Poppins" panose="00000500000000000000"/>
                <a:cs typeface="Poppins" panose="00000500000000000000"/>
                <a:sym typeface="Poppins" panose="00000500000000000000"/>
              </a:rPr>
              <a:t>Tonga, South Pacific</a:t>
            </a:r>
            <a:endParaRPr lang="en-US" sz="1260">
              <a:solidFill>
                <a:srgbClr val="FAFAFA"/>
              </a:solidFill>
              <a:latin typeface="Poppins" panose="00000500000000000000"/>
              <a:ea typeface="Poppins" panose="00000500000000000000"/>
              <a:cs typeface="Poppins" panose="00000500000000000000"/>
              <a:sym typeface="Poppins" panose="00000500000000000000"/>
            </a:endParaRPr>
          </a:p>
        </p:txBody>
      </p:sp>
      <p:sp>
        <p:nvSpPr>
          <p:cNvPr id="9" name="Freeform 9"/>
          <p:cNvSpPr/>
          <p:nvPr/>
        </p:nvSpPr>
        <p:spPr>
          <a:xfrm>
            <a:off x="344078" y="3083913"/>
            <a:ext cx="7783346" cy="6907720"/>
          </a:xfrm>
          <a:custGeom>
            <a:avLst/>
            <a:gdLst/>
            <a:ahLst/>
            <a:cxnLst/>
            <a:rect l="l" t="t" r="r" b="b"/>
            <a:pathLst>
              <a:path w="7783346" h="6907720">
                <a:moveTo>
                  <a:pt x="0" y="0"/>
                </a:moveTo>
                <a:lnTo>
                  <a:pt x="7783347" y="0"/>
                </a:lnTo>
                <a:lnTo>
                  <a:pt x="7783347" y="6907720"/>
                </a:lnTo>
                <a:lnTo>
                  <a:pt x="0" y="6907720"/>
                </a:lnTo>
                <a:lnTo>
                  <a:pt x="0" y="0"/>
                </a:lnTo>
                <a:close/>
              </a:path>
            </a:pathLst>
          </a:custGeom>
          <a:blipFill>
            <a:blip r:embed="rId1"/>
            <a:stretch>
              <a:fillRect/>
            </a:stretch>
          </a:blipFill>
        </p:spPr>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10434</Words>
  <Application>WPS Presentation</Application>
  <PresentationFormat>On-screen Show (4:3)</PresentationFormat>
  <Paragraphs>179</Paragraphs>
  <Slides>13</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13</vt:i4>
      </vt:variant>
    </vt:vector>
  </HeadingPairs>
  <TitlesOfParts>
    <vt:vector size="23" baseType="lpstr">
      <vt:lpstr>Arial</vt:lpstr>
      <vt:lpstr>SimSun</vt:lpstr>
      <vt:lpstr>Wingdings</vt:lpstr>
      <vt:lpstr>Aileron Bold</vt:lpstr>
      <vt:lpstr>Aileron Light</vt:lpstr>
      <vt:lpstr>Poppins</vt:lpstr>
      <vt:lpstr>Microsoft YaHei</vt:lpstr>
      <vt:lpstr>Arial Unicode MS</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Tonga Between Generations: Population &amp; Climate Impact</dc:title>
  <dc:creator/>
  <cp:lastModifiedBy>Lui Faonelua</cp:lastModifiedBy>
  <cp:revision>3</cp:revision>
  <dcterms:created xsi:type="dcterms:W3CDTF">2006-08-16T00:00:00Z</dcterms:created>
  <dcterms:modified xsi:type="dcterms:W3CDTF">2026-08-24T07:05:46Z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1033-12.1.0.28032</vt:lpwstr>
  </property>
  <property fmtid="{D5CDD505-2E9C-101B-9397-08002B2CF9AE}" pid="3" name="ICV">
    <vt:lpwstr>B8D207FA701945399F80CA813766176A_12</vt:lpwstr>
  </property>
</Properties>
</file>