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7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FAE2-AC3A-A6B5-87CC-420B46615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BC83B-5D45-18A4-B845-546865F8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5F1AC-210F-0B26-F08F-5F9D39FC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F1259-9E20-4F69-3F4B-F08470FD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7B4F1-0CF6-9455-DC2C-528FA5FB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111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FF5F7-1AF5-2B4C-D48B-9A9EB2B67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AECF-781B-438A-237B-1799205C8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8A21C-CD86-A4C9-CFA1-08D85E7E6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68725-A435-A36D-36B9-32B912645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6A66-7251-3A92-DD62-AC374069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5493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FAD1-83A4-7CBC-5094-A8BF8535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B140E-3503-AEDA-4E30-8D4C2C2C4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8C650-9294-5DEE-FAAC-480E3F0C7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086BB-FD51-274E-89BB-C550DB56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F251B-E8F3-5335-C6E2-4B502BCD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135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9A4B-DF82-AD8D-617B-AC0F68D0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C92C-4C59-EF7D-34F9-19CB36952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6304B-4B9A-1637-AA13-0AB7AD5BB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FE632-9DAE-C17F-C58D-AB1962FA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D317A-E470-6F3A-F956-7D654724A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C2B29-61FD-4B29-D808-1D4C771B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254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A26A-684D-B053-A8AE-857EA266B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745EF-C1FC-A969-1223-FD7036E16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8E401-E9CC-0CF6-E432-23FCE132A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479A3-A389-71AD-CF93-CF461E998D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5DCCB-B5F9-D852-1382-157E79756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E9E955-8E9E-1F5F-90B0-60BD8E67F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A938D5-A0DC-8F4F-28EF-5C82233A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F1281-DA3A-EB86-AAE4-E6B40B488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484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432FA-9308-83B4-FC81-B167598D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11F5B2-4D2B-5130-9739-647A9812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89794-2E69-705B-D549-087DA316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162BB-D6E8-B306-52B4-BFCEDE713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0756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ADDF7-45E3-697E-7002-89C454D4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64A5D-2C67-ACA7-B043-FE03F4A15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7BEEC-482A-11C8-15CC-B6C9FB1F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41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8CD13-5819-6B1E-C60F-6326996A8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147C9-4884-5697-24E7-B39405CDE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2A028-382D-6B1C-4847-5039E8A07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74815-6BD9-7660-E8A0-AEFBDEBC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90021-96DF-5A37-46EE-B53210EF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44AC5-FC05-F037-FBE0-D3995810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701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0367-8D8D-5682-4404-AA7C7AF6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FFE9F-36F3-3B87-8F44-93E3EDA23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68873-DE92-1F3E-AD69-94D8C6C8E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9FCCD-E522-A10A-DED6-C86478A0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6A685-901D-D4C8-0837-808F710E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05479-564A-D66D-6F30-74FED2504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312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7A34F-D120-83BA-6ADB-A787AB6F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7AE3CF-BFEB-86B4-4660-59FF2EC94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3F369-524D-9ABB-1C23-2FFF73A1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773AB-C927-537B-D49A-5BC8CFCC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C6C7A-42B0-EE54-B552-0F69FF85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074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C3730-A061-62E7-912E-A584A74E4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7AFB7-CE4E-FE06-CA85-10E09BE0E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62B2A-1B60-E4CC-886C-107E9D3B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31688-B7CB-9474-6238-FBE5DF7F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C72B8-9BB8-F029-E322-EE09F4F1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725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D18F78-866D-C8B2-0FD1-E9060C32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E996A-B3DF-ECF9-75E9-210D65B31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16D31-C4DC-2BA8-A95E-8448681E1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5F7DD-4B64-404A-8DDE-20581C543C63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4E45-6A82-D35E-B5D7-763215168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F7EDF-165B-3647-E61E-1DFF76ED7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F49257-7DB2-4E6B-918B-D00A8E5020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070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rgbClr val="92D050"/>
            </a:gs>
            <a:gs pos="58608">
              <a:schemeClr val="accent6">
                <a:lumMod val="60000"/>
                <a:lumOff val="40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D9239-F976-18B9-A4DE-C8A230AD7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07" y="-205312"/>
            <a:ext cx="10079736" cy="1017333"/>
          </a:xfrm>
        </p:spPr>
        <p:txBody>
          <a:bodyPr>
            <a:noAutofit/>
          </a:bodyPr>
          <a:lstStyle/>
          <a:p>
            <a:r>
              <a:rPr lang="en-A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TONGA -TOURIST ARRIVALS (2018-2022)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F69DC6-48E2-43B8-1C6A-274C0FBCF9E8}"/>
              </a:ext>
            </a:extLst>
          </p:cNvPr>
          <p:cNvSpPr txBox="1"/>
          <p:nvPr/>
        </p:nvSpPr>
        <p:spPr>
          <a:xfrm>
            <a:off x="3519675" y="992600"/>
            <a:ext cx="4853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dirty="0">
                <a:solidFill>
                  <a:schemeClr val="bg1"/>
                </a:solidFill>
                <a:effectLst/>
                <a:latin typeface="Freestyle Script" panose="030804020302050B04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Our Island. Our Data. Our Future</a:t>
            </a:r>
            <a:endParaRPr lang="en-AU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404FB-C21B-6FFA-201B-65AEB2952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153" y="104369"/>
            <a:ext cx="840394" cy="1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774E86-5B7E-BE25-8170-11CC01E89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47" y="151496"/>
            <a:ext cx="667336" cy="731289"/>
          </a:xfrm>
          <a:prstGeom prst="rect">
            <a:avLst/>
          </a:prstGeom>
        </p:spPr>
      </p:pic>
      <p:pic>
        <p:nvPicPr>
          <p:cNvPr id="8" name="Graphic 6" descr="Butterfly with solid fill">
            <a:extLst>
              <a:ext uri="{FF2B5EF4-FFF2-40B4-BE49-F238E27FC236}">
                <a16:creationId xmlns:a16="http://schemas.microsoft.com/office/drawing/2014/main" id="{B9832A93-BA93-292E-C017-A884E79A9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1565" y="732000"/>
            <a:ext cx="1184350" cy="1201960"/>
          </a:xfrm>
          <a:prstGeom prst="rect">
            <a:avLst/>
          </a:prstGeom>
        </p:spPr>
      </p:pic>
      <p:pic>
        <p:nvPicPr>
          <p:cNvPr id="9" name="Graphic 6" descr="Butterfly with solid fill">
            <a:extLst>
              <a:ext uri="{FF2B5EF4-FFF2-40B4-BE49-F238E27FC236}">
                <a16:creationId xmlns:a16="http://schemas.microsoft.com/office/drawing/2014/main" id="{29A78E9E-9A59-EF2B-AC8B-FD932F09B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5624" y="808798"/>
            <a:ext cx="1109752" cy="1126253"/>
          </a:xfrm>
          <a:prstGeom prst="rect">
            <a:avLst/>
          </a:prstGeom>
        </p:spPr>
      </p:pic>
      <p:pic>
        <p:nvPicPr>
          <p:cNvPr id="10" name="Graphic 6" descr="Butterfly with solid fill">
            <a:extLst>
              <a:ext uri="{FF2B5EF4-FFF2-40B4-BE49-F238E27FC236}">
                <a16:creationId xmlns:a16="http://schemas.microsoft.com/office/drawing/2014/main" id="{786DF1EA-E8C5-C7FD-EF26-E1A385E2C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934" y="6360274"/>
            <a:ext cx="561697" cy="570049"/>
          </a:xfrm>
          <a:prstGeom prst="rect">
            <a:avLst/>
          </a:prstGeom>
        </p:spPr>
      </p:pic>
      <p:pic>
        <p:nvPicPr>
          <p:cNvPr id="11" name="Graphic 6" descr="Butterfly with solid fill">
            <a:extLst>
              <a:ext uri="{FF2B5EF4-FFF2-40B4-BE49-F238E27FC236}">
                <a16:creationId xmlns:a16="http://schemas.microsoft.com/office/drawing/2014/main" id="{98F0434A-AE0C-2C1B-38AD-3A520A1BDD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30303" y="6360275"/>
            <a:ext cx="561697" cy="570049"/>
          </a:xfrm>
          <a:prstGeom prst="rect">
            <a:avLst/>
          </a:prstGeom>
        </p:spPr>
      </p:pic>
      <p:pic>
        <p:nvPicPr>
          <p:cNvPr id="12" name="Graphic 6" descr="Butterfly with solid fill">
            <a:extLst>
              <a:ext uri="{FF2B5EF4-FFF2-40B4-BE49-F238E27FC236}">
                <a16:creationId xmlns:a16="http://schemas.microsoft.com/office/drawing/2014/main" id="{26A57525-179F-4BDE-19C4-3E99A0B03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8021" y="552058"/>
            <a:ext cx="280263" cy="2844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074B76-DFA2-3075-888B-566B7D763BCE}"/>
              </a:ext>
            </a:extLst>
          </p:cNvPr>
          <p:cNvSpPr txBox="1"/>
          <p:nvPr/>
        </p:nvSpPr>
        <p:spPr>
          <a:xfrm>
            <a:off x="89453" y="1987894"/>
            <a:ext cx="167345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DATA</a:t>
            </a:r>
          </a:p>
          <a:p>
            <a:r>
              <a:rPr lang="en-A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Dataset: Tourist Arrival</a:t>
            </a:r>
          </a:p>
          <a:p>
            <a:r>
              <a:rPr lang="en-A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Country: Tonga</a:t>
            </a:r>
          </a:p>
          <a:p>
            <a:r>
              <a:rPr lang="en-A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Years: 2018-2022</a:t>
            </a:r>
          </a:p>
          <a:p>
            <a:r>
              <a:rPr lang="en-A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Source: Pacific DataViz Challenge</a:t>
            </a:r>
            <a:endPara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D8F5CFA-BE45-0E46-C127-673BC089C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999199"/>
              </p:ext>
            </p:extLst>
          </p:nvPr>
        </p:nvGraphicFramePr>
        <p:xfrm>
          <a:off x="89453" y="4136531"/>
          <a:ext cx="1673458" cy="1809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62">
                  <a:extLst>
                    <a:ext uri="{9D8B030D-6E8A-4147-A177-3AD203B41FA5}">
                      <a16:colId xmlns:a16="http://schemas.microsoft.com/office/drawing/2014/main" val="282701977"/>
                    </a:ext>
                  </a:extLst>
                </a:gridCol>
                <a:gridCol w="1204496">
                  <a:extLst>
                    <a:ext uri="{9D8B030D-6E8A-4147-A177-3AD203B41FA5}">
                      <a16:colId xmlns:a16="http://schemas.microsoft.com/office/drawing/2014/main" val="2246063014"/>
                    </a:ext>
                  </a:extLst>
                </a:gridCol>
              </a:tblGrid>
              <a:tr h="335919">
                <a:tc>
                  <a:txBody>
                    <a:bodyPr/>
                    <a:lstStyle/>
                    <a:p>
                      <a:r>
                        <a:rPr lang="en-A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Tonga-Tourist Arrival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904341"/>
                  </a:ext>
                </a:extLst>
              </a:tr>
              <a:tr h="279699"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77,300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291638"/>
                  </a:ext>
                </a:extLst>
              </a:tr>
              <a:tr h="279699"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290517"/>
                  </a:ext>
                </a:extLst>
              </a:tr>
              <a:tr h="279699"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961949"/>
                  </a:ext>
                </a:extLst>
              </a:tr>
              <a:tr h="279699"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316270"/>
                  </a:ext>
                </a:extLst>
              </a:tr>
              <a:tr h="279699"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22,300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775895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6661361-1E06-7972-6BFF-7509F2A628B2}"/>
              </a:ext>
            </a:extLst>
          </p:cNvPr>
          <p:cNvSpPr txBox="1"/>
          <p:nvPr/>
        </p:nvSpPr>
        <p:spPr>
          <a:xfrm>
            <a:off x="3589895" y="1554097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BUTTERFLY SYMBOLIZE HOPE IN LIFE</a:t>
            </a:r>
            <a:r>
              <a:rPr lang="en-A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  <a:endParaRPr lang="en-A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F5CB17-A0DF-AB32-3A6F-49668197473F}"/>
              </a:ext>
            </a:extLst>
          </p:cNvPr>
          <p:cNvSpPr txBox="1"/>
          <p:nvPr/>
        </p:nvSpPr>
        <p:spPr>
          <a:xfrm>
            <a:off x="-36441" y="6138463"/>
            <a:ext cx="6030929" cy="56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AU" sz="14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GREEN</a:t>
            </a: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symbolizes the natural beauty of Tongan Island, the Growth and renewal after disruptions and a HOPE for the future of Tonga Tourism.</a:t>
            </a:r>
            <a:endParaRPr lang="en-AU" sz="105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Graphic 6" descr="Butterfly with solid fill">
            <a:extLst>
              <a:ext uri="{FF2B5EF4-FFF2-40B4-BE49-F238E27FC236}">
                <a16:creationId xmlns:a16="http://schemas.microsoft.com/office/drawing/2014/main" id="{A596B5CE-5ECC-3B04-282D-B89470033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86299" y="395849"/>
            <a:ext cx="176612" cy="179238"/>
          </a:xfrm>
          <a:prstGeom prst="rect">
            <a:avLst/>
          </a:prstGeom>
        </p:spPr>
      </p:pic>
      <p:pic>
        <p:nvPicPr>
          <p:cNvPr id="24" name="Graphic 6" descr="Butterfly with solid fill">
            <a:extLst>
              <a:ext uri="{FF2B5EF4-FFF2-40B4-BE49-F238E27FC236}">
                <a16:creationId xmlns:a16="http://schemas.microsoft.com/office/drawing/2014/main" id="{0E7E1CED-533E-F5EC-BCCE-51CDE9E1E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705791" y="80756"/>
            <a:ext cx="238651" cy="24219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58EFF54-3357-354C-92B6-7C1B366ADC01}"/>
              </a:ext>
            </a:extLst>
          </p:cNvPr>
          <p:cNvSpPr txBox="1"/>
          <p:nvPr/>
        </p:nvSpPr>
        <p:spPr>
          <a:xfrm>
            <a:off x="3836047" y="735554"/>
            <a:ext cx="433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 Tourism can fall fast but it can also  recover</a:t>
            </a:r>
            <a:r>
              <a:rPr lang="en-AU" sz="16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</a:t>
            </a:r>
            <a:endParaRPr lang="en-A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6" descr="Butterfly with solid fill">
            <a:extLst>
              <a:ext uri="{FF2B5EF4-FFF2-40B4-BE49-F238E27FC236}">
                <a16:creationId xmlns:a16="http://schemas.microsoft.com/office/drawing/2014/main" id="{C095434F-F953-081B-890B-3936351960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265724">
            <a:off x="-861720" y="200444"/>
            <a:ext cx="561697" cy="57004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940F4F-0116-FE1F-0676-24E56682A3CE}"/>
              </a:ext>
            </a:extLst>
          </p:cNvPr>
          <p:cNvSpPr txBox="1"/>
          <p:nvPr/>
        </p:nvSpPr>
        <p:spPr>
          <a:xfrm>
            <a:off x="6820050" y="1708535"/>
            <a:ext cx="5460609" cy="525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AU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When the Wings Fell Silent”</a:t>
            </a:r>
            <a:endParaRPr lang="en-AU" sz="1100" b="1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Tonga’s tourism story is a story of flight, silence, and recovery.</a:t>
            </a:r>
            <a:endParaRPr lang="en-AU" sz="1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From the data, in 2019, there were </a:t>
            </a:r>
            <a:r>
              <a:rPr lang="en-AU" sz="1400" kern="1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94,0</a:t>
            </a: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00 tourist arrivals. This year, tourism in Tonga reached its highest point. The Wings of Tonga’s Tourism were flying high. </a:t>
            </a:r>
            <a:endParaRPr lang="en-AU" sz="1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Suddenly, everything changed.</a:t>
            </a:r>
            <a:endParaRPr lang="en-AU" sz="1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Tourist arrivals decreased to 11500 in 2020. By 2021, few tourists arrived around 200. At the same time, the wings that once carried thousands had almost fallen.</a:t>
            </a:r>
            <a:endParaRPr lang="en-AU" sz="1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Our graph shows vulnerability, disruption and the beginning of recovery. We are looking for a solution on how to build a Tourism sector that is strong enough to withstand future challenges.</a:t>
            </a:r>
            <a:r>
              <a:rPr lang="en-AU" sz="1100" kern="1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Tonga’s changing climate can escalate risks to Tourism through rising temperatures, sea level rise and more extreme weather, which can threaten our natural environment and communities that attract visitors.</a:t>
            </a:r>
            <a:r>
              <a:rPr lang="en-AU" sz="11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U" sz="1400" kern="1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Our tourism wings may rise again, but building climate resilience is essential to keep them flying into the future.</a:t>
            </a:r>
            <a:endParaRPr lang="en-AU" sz="1100" kern="1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AU" sz="1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620CAF2-8B74-4A47-61B9-F1D4DDDF82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5523" y="973381"/>
            <a:ext cx="1200774" cy="66287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A61FB50-A86D-1AFB-F447-9F0D791FC3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81386" y="1017590"/>
            <a:ext cx="1341935" cy="74079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9EAFD4F-DA3F-789D-6C96-801A7CC355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8603" y="2114539"/>
            <a:ext cx="4844105" cy="3927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02EDEA2-F64A-0ACE-796D-CE69AC154012}"/>
              </a:ext>
            </a:extLst>
          </p:cNvPr>
          <p:cNvSpPr txBox="1"/>
          <p:nvPr/>
        </p:nvSpPr>
        <p:spPr>
          <a:xfrm>
            <a:off x="8660500" y="6541759"/>
            <a:ext cx="3376021" cy="326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AU" sz="14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Queen Salote College Geographic Team</a:t>
            </a:r>
            <a:endParaRPr lang="en-A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22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270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Freestyle Script</vt:lpstr>
      <vt:lpstr>Times New Roman</vt:lpstr>
      <vt:lpstr>Office Theme</vt:lpstr>
      <vt:lpstr>TONGA -TOURIST ARRIVALS (2018-2022)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Pleiedes Tolu</dc:creator>
  <cp:lastModifiedBy>Pleiedes Tolu</cp:lastModifiedBy>
  <cp:revision>9</cp:revision>
  <dcterms:created xsi:type="dcterms:W3CDTF">2026-08-29T12:05:42Z</dcterms:created>
  <dcterms:modified xsi:type="dcterms:W3CDTF">2026-08-30T23:59:12Z</dcterms:modified>
</cp:coreProperties>
</file>